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80" r:id="rId6"/>
    <p:sldId id="281" r:id="rId7"/>
    <p:sldId id="827" r:id="rId8"/>
    <p:sldId id="290" r:id="rId9"/>
    <p:sldId id="282" r:id="rId10"/>
    <p:sldId id="828" r:id="rId11"/>
    <p:sldId id="829" r:id="rId12"/>
    <p:sldId id="830" r:id="rId13"/>
    <p:sldId id="832" r:id="rId14"/>
    <p:sldId id="258" r:id="rId15"/>
    <p:sldId id="261" r:id="rId16"/>
    <p:sldId id="264" r:id="rId17"/>
    <p:sldId id="831" r:id="rId1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5732"/>
    <a:srgbClr val="282F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640B7D1-3C61-4293-A0FD-CCB515771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F9DB67C-FCD5-41F7-B67B-075ED5A8D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F72F6CE-10C8-4FBF-B5D7-D808B8E09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F4C6-B201-40B5-941A-4406F1166561}" type="datetimeFigureOut">
              <a:rPr lang="tr-TR" smtClean="0"/>
              <a:t>17.01.2021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892DEB7-7AC2-416A-83CD-7A07B81A6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B4AE492-0369-47A5-990F-622BF5D20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F3DA8-3BB7-4B26-9F4C-DDD815CB04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9819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762511-055F-49CD-95EB-BF14E59EC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A6F7638-78C3-4366-89B3-1E3AF7D4B4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84584EE-9C4D-4AA4-8F59-606A57876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F4C6-B201-40B5-941A-4406F1166561}" type="datetimeFigureOut">
              <a:rPr lang="tr-TR" smtClean="0"/>
              <a:t>17.01.2021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98ACFE1-484C-4D74-8BBA-77C77F7FA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9CD1B48-C00B-4CBA-8804-71916DDA8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F3DA8-3BB7-4B26-9F4C-DDD815CB04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032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E49F2DC-1632-4188-BE13-33BC204E5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EF1B6FD-DCB5-4DB9-B797-B421E7736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757445E-563A-4937-929F-0AFEAE011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F4C6-B201-40B5-941A-4406F1166561}" type="datetimeFigureOut">
              <a:rPr lang="tr-TR" smtClean="0"/>
              <a:t>17.01.2021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7BA5348-1D59-481A-B4DC-86976DCEF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B4C3C5B-08CD-46A9-9A9A-D429148E4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F3DA8-3BB7-4B26-9F4C-DDD815CB04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9202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262EBDC-8BD7-4A29-8DF3-0D5D0058E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7BB19EA-EBF4-431C-A140-3FB2E72F9E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31F0B53-389B-414C-A96E-2B3A6D65FC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72DCC9C-B7CC-4151-949F-80727BC35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F4C6-B201-40B5-941A-4406F1166561}" type="datetimeFigureOut">
              <a:rPr lang="tr-TR" smtClean="0"/>
              <a:t>17.01.2021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B619BF6-1ABF-413D-AF68-B5BAC0CD1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A1F6223-1976-43A3-B24D-904607A1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F3DA8-3BB7-4B26-9F4C-DDD815CB04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756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9400A12-CD02-4491-A54F-5F85831FF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5072558-DA71-4875-B8DA-EAB8753FB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BD20D5B-E8CB-491B-9B6C-F68A4311D2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F6FBC67-1CB1-4759-A532-206B289E0C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95888BB-CA3D-4502-AACC-A1965A197E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3A9BAA37-ADD1-4686-A323-24125D8F4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F4C6-B201-40B5-941A-4406F1166561}" type="datetimeFigureOut">
              <a:rPr lang="tr-TR" smtClean="0"/>
              <a:t>17.01.2021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5A45097C-4F0D-408C-92A6-1F8457A4E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C28DDE01-AAF2-428B-9077-03E4AB5DF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F3DA8-3BB7-4B26-9F4C-DDD815CB04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6122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5739A6-ADD0-4128-AF7C-48C50AC34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A3D34EB8-280E-4607-86AF-2DED7F69E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F4C6-B201-40B5-941A-4406F1166561}" type="datetimeFigureOut">
              <a:rPr lang="tr-TR" smtClean="0"/>
              <a:t>17.01.2021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996D895-5F25-4C01-AB85-41F3BFAB6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22510F7-0B69-4288-818B-256F4A997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F3DA8-3BB7-4B26-9F4C-DDD815CB04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7736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4FAF682B-DD5C-4F8F-BCF0-2ECC1A63B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F4C6-B201-40B5-941A-4406F1166561}" type="datetimeFigureOut">
              <a:rPr lang="tr-TR" smtClean="0"/>
              <a:t>17.01.2021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22713FD9-6D57-4791-BDAA-769370065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DBB69B6-60DB-4567-9122-2203A0593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F3DA8-3BB7-4B26-9F4C-DDD815CB04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3023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809745-98C3-433C-BC6D-B3B15BAA3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45ABB0-DC14-4827-8EE3-BB70C45A0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BB33530-5B19-4261-9B74-FE5173B93B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B38ACBB-1135-4240-BFEF-A584C2CD2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F4C6-B201-40B5-941A-4406F1166561}" type="datetimeFigureOut">
              <a:rPr lang="tr-TR" smtClean="0"/>
              <a:t>17.01.2021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A08021A0-5845-463D-B83F-106492165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3FB06CD-1D5F-4F65-A7D5-B500BC7D0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F3DA8-3BB7-4B26-9F4C-DDD815CB04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4520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E24A33-A9B0-4C23-B57B-6ABFAACFE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B85F2A4-BC4B-4FAA-8CE0-2510714109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4660F53-BEAC-4225-BB8F-C56DB5A20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9F4A957-78C9-495A-9777-55078F959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F4C6-B201-40B5-941A-4406F1166561}" type="datetimeFigureOut">
              <a:rPr lang="tr-TR" smtClean="0"/>
              <a:t>17.01.2021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981E06E-FF19-4757-A13B-3E98A5865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9690F1E-139B-4F90-8DD7-1016F0C2E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F3DA8-3BB7-4B26-9F4C-DDD815CB04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8031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5F3FFD-0F62-4108-A709-B75E25E0D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CDE0491-1940-4A48-90DB-079589E396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D84357E-E3C5-467C-B202-DA03D1307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F4C6-B201-40B5-941A-4406F1166561}" type="datetimeFigureOut">
              <a:rPr lang="tr-TR" smtClean="0"/>
              <a:t>17.01.2021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489BE43-D9CA-4E70-8DBF-44500D96E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761506B-4F17-4A8E-A279-FF6781F88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F3DA8-3BB7-4B26-9F4C-DDD815CB04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4594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B48252F0-5C06-49F5-9AF5-EE8FB04B27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0C3C0B1-00A5-43A5-BAE5-955B39483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A170202-6684-4E88-BC2C-F3FD99373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FF4C6-B201-40B5-941A-4406F1166561}" type="datetimeFigureOut">
              <a:rPr lang="tr-TR" smtClean="0"/>
              <a:t>17.01.2021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742AE2C-B9ED-4063-904D-61E1D04AB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E75822D-F11A-4F52-BAF0-37F3023E0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F3DA8-3BB7-4B26-9F4C-DDD815CB04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6753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6501341"/>
            <a:ext cx="12192000" cy="3840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1990699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" y="339509"/>
            <a:ext cx="12192000" cy="79260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F1FE28-12EC-4903-A460-E890754C1903}"/>
              </a:ext>
            </a:extLst>
          </p:cNvPr>
          <p:cNvSpPr/>
          <p:nvPr userDrawn="1"/>
        </p:nvSpPr>
        <p:spPr>
          <a:xfrm>
            <a:off x="323530" y="6357257"/>
            <a:ext cx="11868470" cy="3396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08DF3A5-76B0-4E36-B0C8-90B00A8736A3}"/>
              </a:ext>
            </a:extLst>
          </p:cNvPr>
          <p:cNvSpPr/>
          <p:nvPr userDrawn="1"/>
        </p:nvSpPr>
        <p:spPr>
          <a:xfrm>
            <a:off x="323530" y="6349287"/>
            <a:ext cx="565116" cy="347603"/>
          </a:xfrm>
          <a:custGeom>
            <a:avLst/>
            <a:gdLst>
              <a:gd name="connsiteX0" fmla="*/ 5086770 w 5086770"/>
              <a:gd name="connsiteY0" fmla="*/ 1174706 h 3128874"/>
              <a:gd name="connsiteX1" fmla="*/ 5086770 w 5086770"/>
              <a:gd name="connsiteY1" fmla="*/ 1184663 h 3128874"/>
              <a:gd name="connsiteX2" fmla="*/ 5079830 w 5086770"/>
              <a:gd name="connsiteY2" fmla="*/ 1185820 h 3128874"/>
              <a:gd name="connsiteX3" fmla="*/ 5078289 w 5086770"/>
              <a:gd name="connsiteY3" fmla="*/ 1182737 h 3128874"/>
              <a:gd name="connsiteX4" fmla="*/ 5078289 w 5086770"/>
              <a:gd name="connsiteY4" fmla="*/ 1179654 h 3128874"/>
              <a:gd name="connsiteX5" fmla="*/ 1690658 w 5086770"/>
              <a:gd name="connsiteY5" fmla="*/ 810655 h 3128874"/>
              <a:gd name="connsiteX6" fmla="*/ 1349061 w 5086770"/>
              <a:gd name="connsiteY6" fmla="*/ 1934928 h 3128874"/>
              <a:gd name="connsiteX7" fmla="*/ 2035854 w 5086770"/>
              <a:gd name="connsiteY7" fmla="*/ 1934928 h 3128874"/>
              <a:gd name="connsiteX8" fmla="*/ 3765314 w 5086770"/>
              <a:gd name="connsiteY8" fmla="*/ 0 h 3128874"/>
              <a:gd name="connsiteX9" fmla="*/ 4465138 w 5086770"/>
              <a:gd name="connsiteY9" fmla="*/ 0 h 3128874"/>
              <a:gd name="connsiteX10" fmla="*/ 4675955 w 5086770"/>
              <a:gd name="connsiteY10" fmla="*/ 0 h 3128874"/>
              <a:gd name="connsiteX11" fmla="*/ 4659036 w 5086770"/>
              <a:gd name="connsiteY11" fmla="*/ 34412 h 3128874"/>
              <a:gd name="connsiteX12" fmla="*/ 4651327 w 5086770"/>
              <a:gd name="connsiteY12" fmla="*/ 45203 h 3128874"/>
              <a:gd name="connsiteX13" fmla="*/ 4648245 w 5086770"/>
              <a:gd name="connsiteY13" fmla="*/ 51368 h 3128874"/>
              <a:gd name="connsiteX14" fmla="*/ 4483319 w 5086770"/>
              <a:gd name="connsiteY14" fmla="*/ 361184 h 3128874"/>
              <a:gd name="connsiteX15" fmla="*/ 4480236 w 5086770"/>
              <a:gd name="connsiteY15" fmla="*/ 373515 h 3128874"/>
              <a:gd name="connsiteX16" fmla="*/ 4474071 w 5086770"/>
              <a:gd name="connsiteY16" fmla="*/ 398176 h 3128874"/>
              <a:gd name="connsiteX17" fmla="*/ 4450950 w 5086770"/>
              <a:gd name="connsiteY17" fmla="*/ 498367 h 3128874"/>
              <a:gd name="connsiteX18" fmla="*/ 4440161 w 5086770"/>
              <a:gd name="connsiteY18" fmla="*/ 527652 h 3128874"/>
              <a:gd name="connsiteX19" fmla="*/ 4441700 w 5086770"/>
              <a:gd name="connsiteY19" fmla="*/ 539983 h 3128874"/>
              <a:gd name="connsiteX20" fmla="*/ 4437078 w 5086770"/>
              <a:gd name="connsiteY20" fmla="*/ 561562 h 3128874"/>
              <a:gd name="connsiteX21" fmla="*/ 4433995 w 5086770"/>
              <a:gd name="connsiteY21" fmla="*/ 576976 h 3128874"/>
              <a:gd name="connsiteX22" fmla="*/ 4433994 w 5086770"/>
              <a:gd name="connsiteY22" fmla="*/ 578519 h 3128874"/>
              <a:gd name="connsiteX23" fmla="*/ 4413956 w 5086770"/>
              <a:gd name="connsiteY23" fmla="*/ 797393 h 3128874"/>
              <a:gd name="connsiteX24" fmla="*/ 4438619 w 5086770"/>
              <a:gd name="connsiteY24" fmla="*/ 996230 h 3128874"/>
              <a:gd name="connsiteX25" fmla="*/ 4433995 w 5086770"/>
              <a:gd name="connsiteY25" fmla="*/ 1016268 h 3128874"/>
              <a:gd name="connsiteX26" fmla="*/ 4435536 w 5086770"/>
              <a:gd name="connsiteY26" fmla="*/ 1025517 h 3128874"/>
              <a:gd name="connsiteX27" fmla="*/ 4437078 w 5086770"/>
              <a:gd name="connsiteY27" fmla="*/ 1027057 h 3128874"/>
              <a:gd name="connsiteX28" fmla="*/ 4432452 w 5086770"/>
              <a:gd name="connsiteY28" fmla="*/ 1048636 h 3128874"/>
              <a:gd name="connsiteX29" fmla="*/ 4413956 w 5086770"/>
              <a:gd name="connsiteY29" fmla="*/ 1085630 h 3128874"/>
              <a:gd name="connsiteX30" fmla="*/ 4196623 w 5086770"/>
              <a:gd name="connsiteY30" fmla="*/ 1389280 h 3128874"/>
              <a:gd name="connsiteX31" fmla="*/ 4085645 w 5086770"/>
              <a:gd name="connsiteY31" fmla="*/ 1597365 h 3128874"/>
              <a:gd name="connsiteX32" fmla="*/ 4216661 w 5086770"/>
              <a:gd name="connsiteY32" fmla="*/ 1697556 h 3128874"/>
              <a:gd name="connsiteX33" fmla="*/ 4250571 w 5086770"/>
              <a:gd name="connsiteY33" fmla="*/ 1811617 h 3128874"/>
              <a:gd name="connsiteX34" fmla="*/ 4173502 w 5086770"/>
              <a:gd name="connsiteY34" fmla="*/ 1888685 h 3128874"/>
              <a:gd name="connsiteX35" fmla="*/ 4213578 w 5086770"/>
              <a:gd name="connsiteY35" fmla="*/ 2022784 h 3128874"/>
              <a:gd name="connsiteX36" fmla="*/ 4347678 w 5086770"/>
              <a:gd name="connsiteY36" fmla="*/ 2090605 h 3128874"/>
              <a:gd name="connsiteX37" fmla="*/ 4233616 w 5086770"/>
              <a:gd name="connsiteY37" fmla="*/ 2138388 h 3128874"/>
              <a:gd name="connsiteX38" fmla="*/ 4227451 w 5086770"/>
              <a:gd name="connsiteY38" fmla="*/ 2258616 h 3128874"/>
              <a:gd name="connsiteX39" fmla="*/ 4350761 w 5086770"/>
              <a:gd name="connsiteY39" fmla="*/ 2320270 h 3128874"/>
              <a:gd name="connsiteX40" fmla="*/ 4333805 w 5086770"/>
              <a:gd name="connsiteY40" fmla="*/ 2462077 h 3128874"/>
              <a:gd name="connsiteX41" fmla="*/ 4467905 w 5086770"/>
              <a:gd name="connsiteY41" fmla="*/ 2719486 h 3128874"/>
              <a:gd name="connsiteX42" fmla="*/ 4800655 w 5086770"/>
              <a:gd name="connsiteY42" fmla="*/ 2748491 h 3128874"/>
              <a:gd name="connsiteX43" fmla="*/ 4838191 w 5086770"/>
              <a:gd name="connsiteY43" fmla="*/ 2744074 h 3128874"/>
              <a:gd name="connsiteX44" fmla="*/ 4863823 w 5086770"/>
              <a:gd name="connsiteY44" fmla="*/ 2765476 h 3128874"/>
              <a:gd name="connsiteX45" fmla="*/ 4934321 w 5086770"/>
              <a:gd name="connsiteY45" fmla="*/ 2911083 h 3128874"/>
              <a:gd name="connsiteX46" fmla="*/ 4964162 w 5086770"/>
              <a:gd name="connsiteY46" fmla="*/ 3074402 h 3128874"/>
              <a:gd name="connsiteX47" fmla="*/ 4967647 w 5086770"/>
              <a:gd name="connsiteY47" fmla="*/ 3128874 h 3128874"/>
              <a:gd name="connsiteX48" fmla="*/ 4465138 w 5086770"/>
              <a:gd name="connsiteY48" fmla="*/ 3128874 h 3128874"/>
              <a:gd name="connsiteX49" fmla="*/ 4465138 w 5086770"/>
              <a:gd name="connsiteY49" fmla="*/ 3127460 h 3128874"/>
              <a:gd name="connsiteX50" fmla="*/ 3765314 w 5086770"/>
              <a:gd name="connsiteY50" fmla="*/ 3127460 h 3128874"/>
              <a:gd name="connsiteX51" fmla="*/ 1175459 w 5086770"/>
              <a:gd name="connsiteY51" fmla="*/ 0 h 3128874"/>
              <a:gd name="connsiteX52" fmla="*/ 2229594 w 5086770"/>
              <a:gd name="connsiteY52" fmla="*/ 0 h 3128874"/>
              <a:gd name="connsiteX53" fmla="*/ 3404781 w 5086770"/>
              <a:gd name="connsiteY53" fmla="*/ 3127460 h 3128874"/>
              <a:gd name="connsiteX54" fmla="*/ 2392789 w 5086770"/>
              <a:gd name="connsiteY54" fmla="*/ 3127460 h 3128874"/>
              <a:gd name="connsiteX55" fmla="*/ 2236317 w 5086770"/>
              <a:gd name="connsiteY55" fmla="*/ 2611186 h 3128874"/>
              <a:gd name="connsiteX56" fmla="*/ 1139165 w 5086770"/>
              <a:gd name="connsiteY56" fmla="*/ 2611186 h 3128874"/>
              <a:gd name="connsiteX57" fmla="*/ 986721 w 5086770"/>
              <a:gd name="connsiteY57" fmla="*/ 3127460 h 3128874"/>
              <a:gd name="connsiteX58" fmla="*/ 0 w 5086770"/>
              <a:gd name="connsiteY58" fmla="*/ 3127460 h 3128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086770" h="3128874">
                <a:moveTo>
                  <a:pt x="5086770" y="1174706"/>
                </a:moveTo>
                <a:lnTo>
                  <a:pt x="5086770" y="1184663"/>
                </a:lnTo>
                <a:lnTo>
                  <a:pt x="5079830" y="1185820"/>
                </a:lnTo>
                <a:cubicBezTo>
                  <a:pt x="5079829" y="1184277"/>
                  <a:pt x="5078289" y="1184277"/>
                  <a:pt x="5078289" y="1182737"/>
                </a:cubicBezTo>
                <a:lnTo>
                  <a:pt x="5078289" y="1179654"/>
                </a:lnTo>
                <a:close/>
                <a:moveTo>
                  <a:pt x="1690658" y="810655"/>
                </a:moveTo>
                <a:lnTo>
                  <a:pt x="1349061" y="1934928"/>
                </a:lnTo>
                <a:lnTo>
                  <a:pt x="2035854" y="1934928"/>
                </a:lnTo>
                <a:close/>
                <a:moveTo>
                  <a:pt x="3765314" y="0"/>
                </a:moveTo>
                <a:lnTo>
                  <a:pt x="4465138" y="0"/>
                </a:lnTo>
                <a:lnTo>
                  <a:pt x="4675955" y="0"/>
                </a:lnTo>
                <a:lnTo>
                  <a:pt x="4659036" y="34412"/>
                </a:lnTo>
                <a:cubicBezTo>
                  <a:pt x="4655952" y="37496"/>
                  <a:pt x="4652870" y="40578"/>
                  <a:pt x="4651327" y="45203"/>
                </a:cubicBezTo>
                <a:cubicBezTo>
                  <a:pt x="4649787" y="48285"/>
                  <a:pt x="4649788" y="49827"/>
                  <a:pt x="4648245" y="51368"/>
                </a:cubicBezTo>
                <a:cubicBezTo>
                  <a:pt x="4632831" y="72947"/>
                  <a:pt x="4528018" y="224002"/>
                  <a:pt x="4483319" y="361184"/>
                </a:cubicBezTo>
                <a:cubicBezTo>
                  <a:pt x="4481777" y="365808"/>
                  <a:pt x="4480236" y="368891"/>
                  <a:pt x="4480236" y="373515"/>
                </a:cubicBezTo>
                <a:cubicBezTo>
                  <a:pt x="4478694" y="381223"/>
                  <a:pt x="4475612" y="390471"/>
                  <a:pt x="4474071" y="398176"/>
                </a:cubicBezTo>
                <a:cubicBezTo>
                  <a:pt x="4466362" y="432087"/>
                  <a:pt x="4458657" y="465997"/>
                  <a:pt x="4450950" y="498367"/>
                </a:cubicBezTo>
                <a:cubicBezTo>
                  <a:pt x="4444783" y="506073"/>
                  <a:pt x="4440160" y="516863"/>
                  <a:pt x="4440161" y="527652"/>
                </a:cubicBezTo>
                <a:cubicBezTo>
                  <a:pt x="4440160" y="532277"/>
                  <a:pt x="4440160" y="535360"/>
                  <a:pt x="4441700" y="539983"/>
                </a:cubicBezTo>
                <a:cubicBezTo>
                  <a:pt x="4440161" y="547691"/>
                  <a:pt x="4438618" y="555397"/>
                  <a:pt x="4437078" y="561562"/>
                </a:cubicBezTo>
                <a:cubicBezTo>
                  <a:pt x="4435535" y="566187"/>
                  <a:pt x="4433995" y="570810"/>
                  <a:pt x="4433995" y="576976"/>
                </a:cubicBezTo>
                <a:cubicBezTo>
                  <a:pt x="4433995" y="576976"/>
                  <a:pt x="4433994" y="578519"/>
                  <a:pt x="4433994" y="578519"/>
                </a:cubicBezTo>
                <a:cubicBezTo>
                  <a:pt x="4417039" y="674083"/>
                  <a:pt x="4407790" y="755776"/>
                  <a:pt x="4413956" y="797393"/>
                </a:cubicBezTo>
                <a:cubicBezTo>
                  <a:pt x="4421664" y="846717"/>
                  <a:pt x="4440160" y="929951"/>
                  <a:pt x="4438619" y="996230"/>
                </a:cubicBezTo>
                <a:cubicBezTo>
                  <a:pt x="4435535" y="1002395"/>
                  <a:pt x="4433995" y="1008560"/>
                  <a:pt x="4433995" y="1016268"/>
                </a:cubicBezTo>
                <a:cubicBezTo>
                  <a:pt x="4433995" y="1019351"/>
                  <a:pt x="4435536" y="1022434"/>
                  <a:pt x="4435536" y="1025517"/>
                </a:cubicBezTo>
                <a:cubicBezTo>
                  <a:pt x="4435536" y="1025517"/>
                  <a:pt x="4435535" y="1027057"/>
                  <a:pt x="4437078" y="1027057"/>
                </a:cubicBezTo>
                <a:cubicBezTo>
                  <a:pt x="4435536" y="1034764"/>
                  <a:pt x="4433994" y="1042471"/>
                  <a:pt x="4432452" y="1048636"/>
                </a:cubicBezTo>
                <a:lnTo>
                  <a:pt x="4413956" y="1085630"/>
                </a:lnTo>
                <a:cubicBezTo>
                  <a:pt x="4369257" y="1164240"/>
                  <a:pt x="4258278" y="1339957"/>
                  <a:pt x="4196623" y="1389280"/>
                </a:cubicBezTo>
                <a:cubicBezTo>
                  <a:pt x="4128802" y="1441687"/>
                  <a:pt x="4062523" y="1538793"/>
                  <a:pt x="4085645" y="1597365"/>
                </a:cubicBezTo>
                <a:cubicBezTo>
                  <a:pt x="4119555" y="1660562"/>
                  <a:pt x="4181210" y="1688307"/>
                  <a:pt x="4216661" y="1697556"/>
                </a:cubicBezTo>
                <a:cubicBezTo>
                  <a:pt x="4252112" y="1706804"/>
                  <a:pt x="4275233" y="1779247"/>
                  <a:pt x="4250571" y="1811617"/>
                </a:cubicBezTo>
                <a:cubicBezTo>
                  <a:pt x="4225909" y="1843985"/>
                  <a:pt x="4187375" y="1853233"/>
                  <a:pt x="4173502" y="1888685"/>
                </a:cubicBezTo>
                <a:cubicBezTo>
                  <a:pt x="4159630" y="1924137"/>
                  <a:pt x="4153465" y="1998123"/>
                  <a:pt x="4213578" y="2022784"/>
                </a:cubicBezTo>
                <a:cubicBezTo>
                  <a:pt x="4259818" y="2041281"/>
                  <a:pt x="4349219" y="2081356"/>
                  <a:pt x="4347678" y="2090605"/>
                </a:cubicBezTo>
                <a:cubicBezTo>
                  <a:pt x="4346136" y="2099853"/>
                  <a:pt x="4250570" y="2107561"/>
                  <a:pt x="4233616" y="2138388"/>
                </a:cubicBezTo>
                <a:cubicBezTo>
                  <a:pt x="4216660" y="2169216"/>
                  <a:pt x="4204330" y="2220080"/>
                  <a:pt x="4227451" y="2258616"/>
                </a:cubicBezTo>
                <a:cubicBezTo>
                  <a:pt x="4250571" y="2297149"/>
                  <a:pt x="4332264" y="2292526"/>
                  <a:pt x="4350761" y="2320270"/>
                </a:cubicBezTo>
                <a:cubicBezTo>
                  <a:pt x="4381588" y="2371135"/>
                  <a:pt x="4358466" y="2378843"/>
                  <a:pt x="4333805" y="2462077"/>
                </a:cubicBezTo>
                <a:cubicBezTo>
                  <a:pt x="4306060" y="2551476"/>
                  <a:pt x="4302977" y="2650125"/>
                  <a:pt x="4467905" y="2719486"/>
                </a:cubicBezTo>
                <a:cubicBezTo>
                  <a:pt x="4562314" y="2758983"/>
                  <a:pt x="4694054" y="2758743"/>
                  <a:pt x="4800655" y="2748491"/>
                </a:cubicBezTo>
                <a:lnTo>
                  <a:pt x="4838191" y="2744074"/>
                </a:lnTo>
                <a:lnTo>
                  <a:pt x="4863823" y="2765476"/>
                </a:lnTo>
                <a:cubicBezTo>
                  <a:pt x="4895578" y="2799449"/>
                  <a:pt x="4917344" y="2847230"/>
                  <a:pt x="4934321" y="2911083"/>
                </a:cubicBezTo>
                <a:cubicBezTo>
                  <a:pt x="4945640" y="2953651"/>
                  <a:pt x="4957371" y="3013267"/>
                  <a:pt x="4964162" y="3074402"/>
                </a:cubicBezTo>
                <a:lnTo>
                  <a:pt x="4967647" y="3128874"/>
                </a:lnTo>
                <a:lnTo>
                  <a:pt x="4465138" y="3128874"/>
                </a:lnTo>
                <a:lnTo>
                  <a:pt x="4465138" y="3127460"/>
                </a:lnTo>
                <a:lnTo>
                  <a:pt x="3765314" y="3127460"/>
                </a:lnTo>
                <a:close/>
                <a:moveTo>
                  <a:pt x="1175459" y="0"/>
                </a:moveTo>
                <a:lnTo>
                  <a:pt x="2229594" y="0"/>
                </a:lnTo>
                <a:lnTo>
                  <a:pt x="3404781" y="3127460"/>
                </a:lnTo>
                <a:lnTo>
                  <a:pt x="2392789" y="3127460"/>
                </a:lnTo>
                <a:lnTo>
                  <a:pt x="2236317" y="2611186"/>
                </a:lnTo>
                <a:lnTo>
                  <a:pt x="1139165" y="2611186"/>
                </a:lnTo>
                <a:lnTo>
                  <a:pt x="986721" y="3127460"/>
                </a:lnTo>
                <a:lnTo>
                  <a:pt x="0" y="3127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10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0FC0160D-2988-495A-B89D-148D35384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B53FBEF-8EC6-4898-ABFD-00E25CBE2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02AD69C-0CB9-4F09-8A92-7DF4CE0234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FF4C6-B201-40B5-941A-4406F1166561}" type="datetimeFigureOut">
              <a:rPr lang="tr-TR" smtClean="0"/>
              <a:t>17.01.2021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FC5A5B2-D93A-441D-AB8A-FB45E3667E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4F4970E-5C58-4D2C-8683-10479F8469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F3DA8-3BB7-4B26-9F4C-DDD815CB04D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6945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352800E2-1174-46FE-98F5-D2E6744F03E6}"/>
              </a:ext>
            </a:extLst>
          </p:cNvPr>
          <p:cNvSpPr/>
          <p:nvPr/>
        </p:nvSpPr>
        <p:spPr>
          <a:xfrm>
            <a:off x="0" y="203558"/>
            <a:ext cx="12192000" cy="1656184"/>
          </a:xfrm>
          <a:prstGeom prst="rect">
            <a:avLst/>
          </a:prstGeom>
          <a:gradFill>
            <a:gsLst>
              <a:gs pos="0">
                <a:srgbClr val="282F39"/>
              </a:gs>
              <a:gs pos="91000">
                <a:srgbClr val="FF5050"/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r-TR" altLang="ko-KR" sz="6600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Deep Learning</a:t>
            </a:r>
          </a:p>
        </p:txBody>
      </p:sp>
      <p:pic>
        <p:nvPicPr>
          <p:cNvPr id="4" name="Resim 3" descr="ok içeren bir resim&#10;&#10;Açıklama otomatik olarak oluşturuldu">
            <a:extLst>
              <a:ext uri="{FF2B5EF4-FFF2-40B4-BE49-F238E27FC236}">
                <a16:creationId xmlns:a16="http://schemas.microsoft.com/office/drawing/2014/main" id="{83B35EF7-4620-44B6-832F-5ED5B286F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50" y="4190255"/>
            <a:ext cx="3028012" cy="2618758"/>
          </a:xfrm>
          <a:prstGeom prst="rect">
            <a:avLst/>
          </a:prstGeom>
        </p:spPr>
      </p:pic>
      <p:pic>
        <p:nvPicPr>
          <p:cNvPr id="6" name="Resim 5" descr="metin içeren bir resim&#10;&#10;Açıklama otomatik olarak oluşturuldu">
            <a:extLst>
              <a:ext uri="{FF2B5EF4-FFF2-40B4-BE49-F238E27FC236}">
                <a16:creationId xmlns:a16="http://schemas.microsoft.com/office/drawing/2014/main" id="{C35ACA46-CA10-4C6D-A59B-54086469D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50" y="2156000"/>
            <a:ext cx="2459976" cy="1535025"/>
          </a:xfrm>
          <a:prstGeom prst="rect">
            <a:avLst/>
          </a:prstGeom>
        </p:spPr>
      </p:pic>
      <p:sp>
        <p:nvSpPr>
          <p:cNvPr id="7" name="Dikdörtgen 6">
            <a:extLst>
              <a:ext uri="{FF2B5EF4-FFF2-40B4-BE49-F238E27FC236}">
                <a16:creationId xmlns:a16="http://schemas.microsoft.com/office/drawing/2014/main" id="{E67CF116-AEE4-4B76-B404-8333188AB7C3}"/>
              </a:ext>
            </a:extLst>
          </p:cNvPr>
          <p:cNvSpPr/>
          <p:nvPr/>
        </p:nvSpPr>
        <p:spPr>
          <a:xfrm>
            <a:off x="2672526" y="2023714"/>
            <a:ext cx="90297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dirty="0">
                <a:solidFill>
                  <a:srgbClr val="C00000"/>
                </a:solidFill>
              </a:rPr>
              <a:t>Makine Öğrenmesi; </a:t>
            </a:r>
            <a:r>
              <a:rPr lang="tr-TR" sz="2400" dirty="0"/>
              <a:t>bir makinenin sert kodlanmış kurallar yerine büyük veri setlerini kullanmayı öğrenmesini ifade eder.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59C76871-0124-4D32-8959-674482A3ED70}"/>
              </a:ext>
            </a:extLst>
          </p:cNvPr>
          <p:cNvSpPr/>
          <p:nvPr/>
        </p:nvSpPr>
        <p:spPr>
          <a:xfrm>
            <a:off x="2524836" y="2759830"/>
            <a:ext cx="9667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dirty="0">
                <a:solidFill>
                  <a:srgbClr val="C00000"/>
                </a:solidFill>
              </a:rPr>
              <a:t>Derin Öğrenme; </a:t>
            </a:r>
            <a:r>
              <a:rPr lang="tr-TR" sz="2400" dirty="0"/>
              <a:t>bir makine öğrenme yöntemidir. Verilen bir veri kümesi ile çıktıları tahmin edecek yapay zekayı eğitmemize olanak sağlar. Yapay zekayı eğitmek için hem denetimli hem de denetimsiz öğrenme kullanılabilir.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4B268059-7A87-4ACC-AF01-73BC8D392413}"/>
              </a:ext>
            </a:extLst>
          </p:cNvPr>
          <p:cNvSpPr/>
          <p:nvPr/>
        </p:nvSpPr>
        <p:spPr>
          <a:xfrm>
            <a:off x="2142699" y="4075207"/>
            <a:ext cx="100493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dirty="0"/>
              <a:t>Denetimli derin beslemeli çok katmanlı </a:t>
            </a:r>
            <a:r>
              <a:rPr lang="tr-TR" sz="2400" dirty="0" err="1"/>
              <a:t>perceptronlar</a:t>
            </a:r>
            <a:r>
              <a:rPr lang="tr-TR" sz="2400" dirty="0"/>
              <a:t> için ilk genel, öğrenme algoritması </a:t>
            </a:r>
            <a:r>
              <a:rPr lang="tr-TR" sz="2400" dirty="0" err="1"/>
              <a:t>Ivakhnenko</a:t>
            </a:r>
            <a:r>
              <a:rPr lang="tr-TR" sz="2400" dirty="0"/>
              <a:t> ve Lapa tarafından 1965 yılında yayınlanmıştır.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B4A19498-8F36-40E6-9CDB-E71317C47204}"/>
              </a:ext>
            </a:extLst>
          </p:cNvPr>
          <p:cNvSpPr/>
          <p:nvPr/>
        </p:nvSpPr>
        <p:spPr>
          <a:xfrm>
            <a:off x="3028012" y="5021252"/>
            <a:ext cx="91639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dirty="0"/>
              <a:t>Geri yayılım algoritmaları önceki yıllarda ortaya atılmış olsa da ilk başarılı derin sinir ağı uygulamasını </a:t>
            </a:r>
            <a:r>
              <a:rPr lang="tr-TR" sz="2400" dirty="0" err="1"/>
              <a:t>Yann</a:t>
            </a:r>
            <a:r>
              <a:rPr lang="tr-TR" sz="2400" dirty="0"/>
              <a:t> </a:t>
            </a:r>
            <a:r>
              <a:rPr lang="tr-TR" sz="2400" dirty="0" err="1"/>
              <a:t>LeCun</a:t>
            </a:r>
            <a:r>
              <a:rPr lang="tr-TR" sz="2400" dirty="0"/>
              <a:t> ve arkadaşları posta kutusu yazıları üzerinde geliştirmişlerdir YSA bağlamında ilk kez "Derin Öğrenme" (deep learning) ifadesi 2000 yılında </a:t>
            </a:r>
            <a:r>
              <a:rPr lang="tr-TR" sz="2400" dirty="0" err="1"/>
              <a:t>Igor</a:t>
            </a:r>
            <a:r>
              <a:rPr lang="tr-TR" sz="2400" dirty="0"/>
              <a:t> </a:t>
            </a:r>
            <a:r>
              <a:rPr lang="tr-TR" sz="2400" dirty="0" err="1"/>
              <a:t>Aizenberg</a:t>
            </a:r>
            <a:r>
              <a:rPr lang="tr-TR" sz="2400" dirty="0"/>
              <a:t> ve arkadaşları tarafından tanıtılmıştır </a:t>
            </a:r>
          </a:p>
        </p:txBody>
      </p:sp>
    </p:spTree>
    <p:extLst>
      <p:ext uri="{BB962C8B-B14F-4D97-AF65-F5344CB8AC3E}">
        <p14:creationId xmlns:p14="http://schemas.microsoft.com/office/powerpoint/2010/main" val="1417830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tr-TR" altLang="ko-KR" sz="5400" dirty="0">
                <a:solidFill>
                  <a:schemeClr val="bg1"/>
                </a:solidFill>
              </a:rPr>
              <a:t>Deep Learning</a:t>
            </a:r>
            <a:endParaRPr lang="ko-KR" altLang="en-US" sz="5400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tr-TR" altLang="ko-KR" sz="2400" dirty="0">
                <a:solidFill>
                  <a:schemeClr val="bg1"/>
                </a:solidFill>
              </a:rPr>
              <a:t>Derin Öğrenme</a:t>
            </a:r>
            <a:endParaRPr lang="en-US" altLang="ko-KR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215501"/>
              </p:ext>
            </p:extLst>
          </p:nvPr>
        </p:nvGraphicFramePr>
        <p:xfrm>
          <a:off x="362262" y="1773000"/>
          <a:ext cx="11467476" cy="41522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1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21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2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71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389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9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A9E4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tr-TR" altLang="ko-KR" sz="19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MLP</a:t>
                      </a:r>
                      <a:endParaRPr lang="ko-KR" altLang="en-US" sz="19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19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RNN</a:t>
                      </a:r>
                      <a:endParaRPr lang="ko-KR" altLang="en-US" sz="19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60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19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CNN</a:t>
                      </a:r>
                      <a:endParaRPr lang="ko-KR" altLang="en-US" sz="19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>
                      <a:noFill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47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8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24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Veri</a:t>
                      </a:r>
                      <a:endParaRPr lang="ko-KR" altLang="en-US" sz="24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A9E4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tr-TR" altLang="ko-KR" sz="20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Tablo 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tr-TR" altLang="ko-KR" sz="20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Karışık (Ses, Resim…)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606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tr-TR" altLang="ko-KR" sz="20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Resim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47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16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Tekrarlı Bağlantılar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A9E4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tr-TR" altLang="ko-KR" sz="20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Hayır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tr-TR" altLang="ko-KR" sz="20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Evet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60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20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Hayır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47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16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Parametre Paylaşımı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A9E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20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Hayır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20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Evet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60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20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Evet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47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22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16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Mekânsal İlişki</a:t>
                      </a:r>
                      <a:endParaRPr lang="ko-KR" altLang="en-US" sz="16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A9E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20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Hayır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20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Hayır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60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20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Evet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47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98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16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Kaybolan &amp; Patlayan </a:t>
                      </a:r>
                      <a:r>
                        <a:rPr lang="tr-TR" altLang="ko-KR" sz="1600" b="0" dirty="0" err="1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Gradyan</a:t>
                      </a:r>
                      <a:endParaRPr lang="tr-TR" altLang="ko-KR" sz="16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A9E4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20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Evet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20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Evet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606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ko-KR" sz="20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Evet</a:t>
                      </a:r>
                      <a:endParaRPr lang="ko-KR" altLang="en-US" sz="2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121920" marR="121920" marT="60960" marB="60960" anchor="ctr">
                    <a:lnL>
                      <a:noFill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47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766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metin, müzik, piyano içeren bir resim&#10;&#10;Açıklama otomatik olarak oluşturuldu">
            <a:extLst>
              <a:ext uri="{FF2B5EF4-FFF2-40B4-BE49-F238E27FC236}">
                <a16:creationId xmlns:a16="http://schemas.microsoft.com/office/drawing/2014/main" id="{B3840194-86A7-4D0B-8519-03818DF60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77" y="0"/>
            <a:ext cx="11137692" cy="2728209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EE08D250-70FF-496C-B25F-C03C01FD0949}"/>
              </a:ext>
            </a:extLst>
          </p:cNvPr>
          <p:cNvSpPr txBox="1"/>
          <p:nvPr/>
        </p:nvSpPr>
        <p:spPr>
          <a:xfrm>
            <a:off x="1436558" y="2548327"/>
            <a:ext cx="9553730" cy="2323476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tr-TR" sz="6600" b="1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Evrişimli Sinir ağı (CNN)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57ED979D-B531-4B68-8F60-E658F6012953}"/>
              </a:ext>
            </a:extLst>
          </p:cNvPr>
          <p:cNvSpPr/>
          <p:nvPr/>
        </p:nvSpPr>
        <p:spPr>
          <a:xfrm>
            <a:off x="2228539" y="3221851"/>
            <a:ext cx="985853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Evrişimli sinir ağları. Küçük bir Bilgisayar Bilimlerinin serpiştirildiği biyoloji ve matematiğin garip bir birleşimi gibi görünüyor, ancak bu ağlar bilgisayar vizyonu(</a:t>
            </a:r>
            <a:r>
              <a:rPr lang="tr-T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vision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alanında en etkili yeniliklerden birkaçıydı.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B847F8C4-6F0C-48B3-ADB3-4AB0B38B5D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60" y="3391652"/>
            <a:ext cx="1480151" cy="1480151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1FEE480-EE33-4FD6-8650-A14DC82497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1" y="4676803"/>
            <a:ext cx="2428407" cy="2428407"/>
          </a:xfrm>
          <a:prstGeom prst="rect">
            <a:avLst/>
          </a:prstGeom>
        </p:spPr>
      </p:pic>
      <p:sp>
        <p:nvSpPr>
          <p:cNvPr id="11" name="Dikdörtgen 10">
            <a:extLst>
              <a:ext uri="{FF2B5EF4-FFF2-40B4-BE49-F238E27FC236}">
                <a16:creationId xmlns:a16="http://schemas.microsoft.com/office/drawing/2014/main" id="{B9345D9F-899C-4418-AAD3-F8D0CE7EBD80}"/>
              </a:ext>
            </a:extLst>
          </p:cNvPr>
          <p:cNvSpPr/>
          <p:nvPr/>
        </p:nvSpPr>
        <p:spPr>
          <a:xfrm>
            <a:off x="2333470" y="5290841"/>
            <a:ext cx="98585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Bilgisayarın yapmasını istediğimiz şey, 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verilen tüm görüntüleri birbirinden ayırabilmek ve bir köpeği bir köpek yapan ya da bir kediyi kedi yapan benzersiz özellikleri bulmaktır.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34115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Isosceles Triangle 83">
            <a:extLst>
              <a:ext uri="{FF2B5EF4-FFF2-40B4-BE49-F238E27FC236}">
                <a16:creationId xmlns:a16="http://schemas.microsoft.com/office/drawing/2014/main" id="{5D6FFB8C-43C0-4CD4-A3D5-2AAA84890533}"/>
              </a:ext>
            </a:extLst>
          </p:cNvPr>
          <p:cNvSpPr/>
          <p:nvPr/>
        </p:nvSpPr>
        <p:spPr>
          <a:xfrm rot="14360267">
            <a:off x="8038227" y="1920977"/>
            <a:ext cx="330200" cy="957586"/>
          </a:xfrm>
          <a:prstGeom prst="triangle">
            <a:avLst>
              <a:gd name="adj" fmla="val 7058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Isosceles Triangle 80">
            <a:extLst>
              <a:ext uri="{FF2B5EF4-FFF2-40B4-BE49-F238E27FC236}">
                <a16:creationId xmlns:a16="http://schemas.microsoft.com/office/drawing/2014/main" id="{72E3224A-48F0-4040-8D92-2C7BE95BB758}"/>
              </a:ext>
            </a:extLst>
          </p:cNvPr>
          <p:cNvSpPr/>
          <p:nvPr/>
        </p:nvSpPr>
        <p:spPr>
          <a:xfrm rot="3964757">
            <a:off x="3884499" y="4511238"/>
            <a:ext cx="330200" cy="870123"/>
          </a:xfrm>
          <a:prstGeom prst="triangle">
            <a:avLst>
              <a:gd name="adj" fmla="val 7058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Isosceles Triangle 79">
            <a:extLst>
              <a:ext uri="{FF2B5EF4-FFF2-40B4-BE49-F238E27FC236}">
                <a16:creationId xmlns:a16="http://schemas.microsoft.com/office/drawing/2014/main" id="{58D32251-7912-4CDD-9259-D8AEDE66BEFC}"/>
              </a:ext>
            </a:extLst>
          </p:cNvPr>
          <p:cNvSpPr/>
          <p:nvPr/>
        </p:nvSpPr>
        <p:spPr>
          <a:xfrm rot="5247443">
            <a:off x="3636849" y="3158689"/>
            <a:ext cx="330200" cy="870123"/>
          </a:xfrm>
          <a:prstGeom prst="triangle">
            <a:avLst>
              <a:gd name="adj" fmla="val 705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Isosceles Triangle 78">
            <a:extLst>
              <a:ext uri="{FF2B5EF4-FFF2-40B4-BE49-F238E27FC236}">
                <a16:creationId xmlns:a16="http://schemas.microsoft.com/office/drawing/2014/main" id="{BD5BBCC8-5D0D-4FD7-A9A5-E5EDAAF07937}"/>
              </a:ext>
            </a:extLst>
          </p:cNvPr>
          <p:cNvSpPr/>
          <p:nvPr/>
        </p:nvSpPr>
        <p:spPr>
          <a:xfrm rot="6556496">
            <a:off x="3873786" y="1826955"/>
            <a:ext cx="330200" cy="856983"/>
          </a:xfrm>
          <a:prstGeom prst="triangle">
            <a:avLst>
              <a:gd name="adj" fmla="val 7058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504DF71-1CBC-47AE-B330-1440CF7E44DE}"/>
              </a:ext>
            </a:extLst>
          </p:cNvPr>
          <p:cNvSpPr/>
          <p:nvPr/>
        </p:nvSpPr>
        <p:spPr>
          <a:xfrm>
            <a:off x="4292600" y="1900388"/>
            <a:ext cx="3416300" cy="3416300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821C87F-D089-4900-9B9E-D7920FDFDCAE}"/>
              </a:ext>
            </a:extLst>
          </p:cNvPr>
          <p:cNvSpPr/>
          <p:nvPr/>
        </p:nvSpPr>
        <p:spPr>
          <a:xfrm>
            <a:off x="823140" y="2996888"/>
            <a:ext cx="2686050" cy="125538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D2CA71B-2ACA-4DEE-95FD-5C8AA6931574}"/>
              </a:ext>
            </a:extLst>
          </p:cNvPr>
          <p:cNvSpPr/>
          <p:nvPr/>
        </p:nvSpPr>
        <p:spPr>
          <a:xfrm>
            <a:off x="1092200" y="4582585"/>
            <a:ext cx="2686050" cy="12553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tr-TR" b="1" dirty="0" err="1">
                <a:solidFill>
                  <a:schemeClr val="bg1"/>
                </a:solidFill>
              </a:rPr>
              <a:t>Fully-Connected</a:t>
            </a:r>
            <a:r>
              <a:rPr lang="tr-TR" b="1" dirty="0">
                <a:solidFill>
                  <a:schemeClr val="bg1"/>
                </a:solidFill>
              </a:rPr>
              <a:t> Layer</a:t>
            </a:r>
            <a:r>
              <a:rPr lang="tr-TR" dirty="0">
                <a:solidFill>
                  <a:schemeClr val="bg1"/>
                </a:solidFill>
              </a:rPr>
              <a:t>  Sınıflamada kullanılan Standart Sinir Ağı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9F2D68C-917F-4D0C-8E8B-8B0D0321F1DF}"/>
              </a:ext>
            </a:extLst>
          </p:cNvPr>
          <p:cNvSpPr/>
          <p:nvPr/>
        </p:nvSpPr>
        <p:spPr>
          <a:xfrm>
            <a:off x="1092200" y="1404308"/>
            <a:ext cx="2686050" cy="125538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F53DB4E-EEF6-4BF5-AB65-BF3F01695DC5}"/>
              </a:ext>
            </a:extLst>
          </p:cNvPr>
          <p:cNvSpPr/>
          <p:nvPr/>
        </p:nvSpPr>
        <p:spPr>
          <a:xfrm>
            <a:off x="4610100" y="2208842"/>
            <a:ext cx="2781300" cy="27813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0F7D4B2-5C42-4B8D-9B44-D6FFCE779411}"/>
              </a:ext>
            </a:extLst>
          </p:cNvPr>
          <p:cNvSpPr/>
          <p:nvPr/>
        </p:nvSpPr>
        <p:spPr>
          <a:xfrm>
            <a:off x="8502650" y="1404308"/>
            <a:ext cx="2686050" cy="1255384"/>
          </a:xfrm>
          <a:prstGeom prst="roundRect">
            <a:avLst>
              <a:gd name="adj" fmla="val 50000"/>
            </a:avLst>
          </a:prstGeom>
          <a:solidFill>
            <a:srgbClr val="074D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A9A457-8529-486D-B09C-806683258232}"/>
              </a:ext>
            </a:extLst>
          </p:cNvPr>
          <p:cNvSpPr/>
          <p:nvPr/>
        </p:nvSpPr>
        <p:spPr>
          <a:xfrm>
            <a:off x="8682810" y="2980846"/>
            <a:ext cx="2686050" cy="125538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AB0BC29-3C86-436A-BA37-871EAACC46D1}"/>
              </a:ext>
            </a:extLst>
          </p:cNvPr>
          <p:cNvSpPr txBox="1"/>
          <p:nvPr/>
        </p:nvSpPr>
        <p:spPr>
          <a:xfrm>
            <a:off x="1147748" y="3196662"/>
            <a:ext cx="20670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r-TR" sz="1600" b="1" dirty="0" err="1">
                <a:solidFill>
                  <a:schemeClr val="bg1"/>
                </a:solidFill>
              </a:rPr>
              <a:t>Non-Linearity</a:t>
            </a:r>
            <a:r>
              <a:rPr lang="tr-TR" sz="1600" b="1" dirty="0">
                <a:solidFill>
                  <a:schemeClr val="bg1"/>
                </a:solidFill>
              </a:rPr>
              <a:t> Layer </a:t>
            </a:r>
            <a:r>
              <a:rPr lang="tr-TR" sz="1600" dirty="0">
                <a:solidFill>
                  <a:schemeClr val="bg1"/>
                </a:solidFill>
              </a:rPr>
              <a:t> Sisteme doğrusal olma yanlığın tanıtılması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50AD01D-4CD0-4E97-86C6-9210FF300D58}"/>
              </a:ext>
            </a:extLst>
          </p:cNvPr>
          <p:cNvSpPr txBox="1"/>
          <p:nvPr/>
        </p:nvSpPr>
        <p:spPr>
          <a:xfrm>
            <a:off x="1381062" y="1677860"/>
            <a:ext cx="20670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r-TR" sz="1600" b="1" dirty="0">
                <a:solidFill>
                  <a:schemeClr val="bg1"/>
                </a:solidFill>
              </a:rPr>
              <a:t>Convolutional Layer</a:t>
            </a:r>
            <a:r>
              <a:rPr lang="tr-TR" sz="1600" dirty="0">
                <a:solidFill>
                  <a:schemeClr val="bg1"/>
                </a:solidFill>
              </a:rPr>
              <a:t>  Özellikleri saptamak için kullanılır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48DCDA7-1221-4F37-B307-D66695EC57DF}"/>
              </a:ext>
            </a:extLst>
          </p:cNvPr>
          <p:cNvSpPr txBox="1"/>
          <p:nvPr/>
        </p:nvSpPr>
        <p:spPr>
          <a:xfrm>
            <a:off x="8812170" y="1431638"/>
            <a:ext cx="20670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r-TR" sz="1600" b="1" dirty="0" err="1">
                <a:solidFill>
                  <a:schemeClr val="bg1"/>
                </a:solidFill>
              </a:rPr>
              <a:t>Pooling</a:t>
            </a:r>
            <a:r>
              <a:rPr lang="tr-TR" sz="1600" b="1" dirty="0">
                <a:solidFill>
                  <a:schemeClr val="bg1"/>
                </a:solidFill>
              </a:rPr>
              <a:t> (</a:t>
            </a:r>
            <a:r>
              <a:rPr lang="tr-TR" sz="1600" b="1" dirty="0" err="1">
                <a:solidFill>
                  <a:schemeClr val="bg1"/>
                </a:solidFill>
              </a:rPr>
              <a:t>Downsampling</a:t>
            </a:r>
            <a:r>
              <a:rPr lang="tr-TR" sz="1600" b="1" dirty="0">
                <a:solidFill>
                  <a:schemeClr val="bg1"/>
                </a:solidFill>
              </a:rPr>
              <a:t>) Layer </a:t>
            </a:r>
            <a:r>
              <a:rPr lang="tr-TR" sz="1600" dirty="0">
                <a:solidFill>
                  <a:schemeClr val="bg1"/>
                </a:solidFill>
              </a:rPr>
              <a:t>Ağırlık sayısını azaltır ve uygunluğu kontrol eder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2D56978-6706-4B76-ADC3-CCB84BA10F0C}"/>
              </a:ext>
            </a:extLst>
          </p:cNvPr>
          <p:cNvSpPr txBox="1"/>
          <p:nvPr/>
        </p:nvSpPr>
        <p:spPr>
          <a:xfrm>
            <a:off x="9011381" y="3199968"/>
            <a:ext cx="20670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r-TR" sz="1600" b="1" dirty="0" err="1">
                <a:solidFill>
                  <a:schemeClr val="bg1"/>
                </a:solidFill>
              </a:rPr>
              <a:t>Flattening</a:t>
            </a:r>
            <a:r>
              <a:rPr lang="tr-TR" sz="1600" b="1" dirty="0">
                <a:solidFill>
                  <a:schemeClr val="bg1"/>
                </a:solidFill>
              </a:rPr>
              <a:t> Layer </a:t>
            </a:r>
            <a:r>
              <a:rPr lang="tr-TR" sz="1600" dirty="0">
                <a:solidFill>
                  <a:schemeClr val="bg1"/>
                </a:solidFill>
              </a:rPr>
              <a:t> Klasik Sinir Ağı için verileri hazırlar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D74D588-B338-4998-ACA4-3B9ADC3419E4}"/>
              </a:ext>
            </a:extLst>
          </p:cNvPr>
          <p:cNvSpPr txBox="1"/>
          <p:nvPr/>
        </p:nvSpPr>
        <p:spPr>
          <a:xfrm>
            <a:off x="4534379" y="3303877"/>
            <a:ext cx="29327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500" b="1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CNN</a:t>
            </a:r>
            <a:endParaRPr kumimoji="0" lang="en-GB" sz="3500" b="1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>
                <a:glow rad="101600">
                  <a:srgbClr val="FF0000">
                    <a:alpha val="60000"/>
                  </a:srgbClr>
                </a:glow>
              </a:effectLst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74679F57-1F08-46E3-B260-02B357B1EF27}"/>
              </a:ext>
            </a:extLst>
          </p:cNvPr>
          <p:cNvSpPr/>
          <p:nvPr/>
        </p:nvSpPr>
        <p:spPr>
          <a:xfrm rot="16200000">
            <a:off x="8106714" y="3159182"/>
            <a:ext cx="330200" cy="898190"/>
          </a:xfrm>
          <a:prstGeom prst="triangle">
            <a:avLst>
              <a:gd name="adj" fmla="val 7058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3592DE-3E9E-477A-AE77-DF95203C0AF4}"/>
              </a:ext>
            </a:extLst>
          </p:cNvPr>
          <p:cNvSpPr txBox="1"/>
          <p:nvPr/>
        </p:nvSpPr>
        <p:spPr>
          <a:xfrm>
            <a:off x="1163899" y="226287"/>
            <a:ext cx="9673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>
                <a:solidFill>
                  <a:schemeClr val="bg1"/>
                </a:solidFill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CNN’in Yapısı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F502FAB-E97E-4643-8B54-D77C3B50E2A8}"/>
              </a:ext>
            </a:extLst>
          </p:cNvPr>
          <p:cNvSpPr txBox="1"/>
          <p:nvPr/>
        </p:nvSpPr>
        <p:spPr>
          <a:xfrm>
            <a:off x="4999909" y="2641860"/>
            <a:ext cx="1974967" cy="1886363"/>
          </a:xfrm>
          <a:prstGeom prst="rect">
            <a:avLst/>
          </a:prstGeom>
          <a:noFill/>
        </p:spPr>
        <p:txBody>
          <a:bodyPr wrap="square" rtlCol="0">
            <a:prstTxWarp prst="textCircle">
              <a:avLst/>
            </a:prstTxWarp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EVRİŞİMLİ    SİNİR   AĞLARI      </a:t>
            </a:r>
          </a:p>
        </p:txBody>
      </p:sp>
    </p:spTree>
    <p:extLst>
      <p:ext uri="{BB962C8B-B14F-4D97-AF65-F5344CB8AC3E}">
        <p14:creationId xmlns:p14="http://schemas.microsoft.com/office/powerpoint/2010/main" val="3666330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214488" y="288489"/>
            <a:ext cx="12192000" cy="79260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r>
              <a:rPr lang="tr-TR" b="1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Evrişimsel Sinir Ağlarının Mimarileri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4CEDD89-FB95-4698-A951-8D667DAD61F7}"/>
              </a:ext>
            </a:extLst>
          </p:cNvPr>
          <p:cNvCxnSpPr/>
          <p:nvPr/>
        </p:nvCxnSpPr>
        <p:spPr>
          <a:xfrm flipV="1">
            <a:off x="981112" y="3709066"/>
            <a:ext cx="11363" cy="1800000"/>
          </a:xfrm>
          <a:prstGeom prst="line">
            <a:avLst/>
          </a:prstGeom>
          <a:ln w="25400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73AC6F6-116D-4971-9838-E43566A33F7B}"/>
              </a:ext>
            </a:extLst>
          </p:cNvPr>
          <p:cNvCxnSpPr/>
          <p:nvPr/>
        </p:nvCxnSpPr>
        <p:spPr>
          <a:xfrm flipV="1">
            <a:off x="9768435" y="980516"/>
            <a:ext cx="11363" cy="1800000"/>
          </a:xfrm>
          <a:prstGeom prst="line">
            <a:avLst/>
          </a:prstGeom>
          <a:ln w="25400">
            <a:solidFill>
              <a:schemeClr val="accent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2A7DE9A-E02E-4428-88E9-F0BCCAB02C1D}"/>
              </a:ext>
            </a:extLst>
          </p:cNvPr>
          <p:cNvCxnSpPr/>
          <p:nvPr/>
        </p:nvCxnSpPr>
        <p:spPr>
          <a:xfrm flipV="1">
            <a:off x="5621976" y="2419921"/>
            <a:ext cx="11363" cy="1800000"/>
          </a:xfrm>
          <a:prstGeom prst="line">
            <a:avLst/>
          </a:prstGeom>
          <a:ln w="25400">
            <a:solidFill>
              <a:schemeClr val="accent3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B4486CC-CA76-4B10-B129-8499FDEA5FEA}"/>
              </a:ext>
            </a:extLst>
          </p:cNvPr>
          <p:cNvCxnSpPr/>
          <p:nvPr/>
        </p:nvCxnSpPr>
        <p:spPr>
          <a:xfrm flipV="1">
            <a:off x="7942408" y="1775349"/>
            <a:ext cx="11363" cy="1800000"/>
          </a:xfrm>
          <a:prstGeom prst="line">
            <a:avLst/>
          </a:prstGeom>
          <a:ln w="25400">
            <a:solidFill>
              <a:schemeClr val="accent4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57">
            <a:extLst>
              <a:ext uri="{FF2B5EF4-FFF2-40B4-BE49-F238E27FC236}">
                <a16:creationId xmlns:a16="http://schemas.microsoft.com/office/drawing/2014/main" id="{0C365D8F-B51C-4EA5-AE51-77287C3CAC89}"/>
              </a:ext>
            </a:extLst>
          </p:cNvPr>
          <p:cNvSpPr/>
          <p:nvPr/>
        </p:nvSpPr>
        <p:spPr>
          <a:xfrm>
            <a:off x="204605" y="4454300"/>
            <a:ext cx="9963150" cy="1238793"/>
          </a:xfrm>
          <a:custGeom>
            <a:avLst/>
            <a:gdLst>
              <a:gd name="connsiteX0" fmla="*/ 1665514 w 7946571"/>
              <a:gd name="connsiteY0" fmla="*/ 957943 h 957943"/>
              <a:gd name="connsiteX1" fmla="*/ 1665514 w 7946571"/>
              <a:gd name="connsiteY1" fmla="*/ 957943 h 957943"/>
              <a:gd name="connsiteX2" fmla="*/ 7946571 w 7946571"/>
              <a:gd name="connsiteY2" fmla="*/ 43543 h 957943"/>
              <a:gd name="connsiteX3" fmla="*/ 5878285 w 7946571"/>
              <a:gd name="connsiteY3" fmla="*/ 0 h 957943"/>
              <a:gd name="connsiteX4" fmla="*/ 0 w 7946571"/>
              <a:gd name="connsiteY4" fmla="*/ 489858 h 957943"/>
              <a:gd name="connsiteX5" fmla="*/ 1665514 w 7946571"/>
              <a:gd name="connsiteY5" fmla="*/ 957943 h 957943"/>
              <a:gd name="connsiteX0" fmla="*/ 0 w 7946571"/>
              <a:gd name="connsiteY0" fmla="*/ 489858 h 957943"/>
              <a:gd name="connsiteX1" fmla="*/ 1665514 w 7946571"/>
              <a:gd name="connsiteY1" fmla="*/ 957943 h 957943"/>
              <a:gd name="connsiteX2" fmla="*/ 7946571 w 7946571"/>
              <a:gd name="connsiteY2" fmla="*/ 43543 h 957943"/>
              <a:gd name="connsiteX3" fmla="*/ 5878285 w 7946571"/>
              <a:gd name="connsiteY3" fmla="*/ 0 h 957943"/>
              <a:gd name="connsiteX4" fmla="*/ 0 w 7946571"/>
              <a:gd name="connsiteY4" fmla="*/ 489858 h 957943"/>
              <a:gd name="connsiteX0" fmla="*/ 0 w 7946571"/>
              <a:gd name="connsiteY0" fmla="*/ 489858 h 833119"/>
              <a:gd name="connsiteX1" fmla="*/ 1799254 w 7946571"/>
              <a:gd name="connsiteY1" fmla="*/ 833119 h 833119"/>
              <a:gd name="connsiteX2" fmla="*/ 7946571 w 7946571"/>
              <a:gd name="connsiteY2" fmla="*/ 43543 h 833119"/>
              <a:gd name="connsiteX3" fmla="*/ 5878285 w 7946571"/>
              <a:gd name="connsiteY3" fmla="*/ 0 h 833119"/>
              <a:gd name="connsiteX4" fmla="*/ 0 w 7946571"/>
              <a:gd name="connsiteY4" fmla="*/ 489858 h 833119"/>
              <a:gd name="connsiteX0" fmla="*/ 0 w 7946571"/>
              <a:gd name="connsiteY0" fmla="*/ 489858 h 895531"/>
              <a:gd name="connsiteX1" fmla="*/ 1781423 w 7946571"/>
              <a:gd name="connsiteY1" fmla="*/ 895531 h 895531"/>
              <a:gd name="connsiteX2" fmla="*/ 7946571 w 7946571"/>
              <a:gd name="connsiteY2" fmla="*/ 43543 h 895531"/>
              <a:gd name="connsiteX3" fmla="*/ 5878285 w 7946571"/>
              <a:gd name="connsiteY3" fmla="*/ 0 h 895531"/>
              <a:gd name="connsiteX4" fmla="*/ 0 w 7946571"/>
              <a:gd name="connsiteY4" fmla="*/ 489858 h 895531"/>
              <a:gd name="connsiteX0" fmla="*/ 0 w 7946571"/>
              <a:gd name="connsiteY0" fmla="*/ 489858 h 833119"/>
              <a:gd name="connsiteX1" fmla="*/ 2031070 w 7946571"/>
              <a:gd name="connsiteY1" fmla="*/ 833119 h 833119"/>
              <a:gd name="connsiteX2" fmla="*/ 7946571 w 7946571"/>
              <a:gd name="connsiteY2" fmla="*/ 43543 h 833119"/>
              <a:gd name="connsiteX3" fmla="*/ 5878285 w 7946571"/>
              <a:gd name="connsiteY3" fmla="*/ 0 h 833119"/>
              <a:gd name="connsiteX4" fmla="*/ 0 w 7946571"/>
              <a:gd name="connsiteY4" fmla="*/ 489858 h 833119"/>
              <a:gd name="connsiteX0" fmla="*/ 0 w 7946571"/>
              <a:gd name="connsiteY0" fmla="*/ 489858 h 850326"/>
              <a:gd name="connsiteX1" fmla="*/ 2031070 w 7946571"/>
              <a:gd name="connsiteY1" fmla="*/ 833119 h 850326"/>
              <a:gd name="connsiteX2" fmla="*/ 2181428 w 7946571"/>
              <a:gd name="connsiteY2" fmla="*/ 799114 h 850326"/>
              <a:gd name="connsiteX3" fmla="*/ 7946571 w 7946571"/>
              <a:gd name="connsiteY3" fmla="*/ 43543 h 850326"/>
              <a:gd name="connsiteX4" fmla="*/ 5878285 w 7946571"/>
              <a:gd name="connsiteY4" fmla="*/ 0 h 850326"/>
              <a:gd name="connsiteX5" fmla="*/ 0 w 7946571"/>
              <a:gd name="connsiteY5" fmla="*/ 489858 h 850326"/>
              <a:gd name="connsiteX0" fmla="*/ 0 w 7946571"/>
              <a:gd name="connsiteY0" fmla="*/ 489858 h 863871"/>
              <a:gd name="connsiteX1" fmla="*/ 2031070 w 7946571"/>
              <a:gd name="connsiteY1" fmla="*/ 833119 h 863871"/>
              <a:gd name="connsiteX2" fmla="*/ 2199260 w 7946571"/>
              <a:gd name="connsiteY2" fmla="*/ 843694 h 863871"/>
              <a:gd name="connsiteX3" fmla="*/ 7946571 w 7946571"/>
              <a:gd name="connsiteY3" fmla="*/ 43543 h 863871"/>
              <a:gd name="connsiteX4" fmla="*/ 5878285 w 7946571"/>
              <a:gd name="connsiteY4" fmla="*/ 0 h 863871"/>
              <a:gd name="connsiteX5" fmla="*/ 0 w 7946571"/>
              <a:gd name="connsiteY5" fmla="*/ 489858 h 863871"/>
              <a:gd name="connsiteX0" fmla="*/ 0 w 7679092"/>
              <a:gd name="connsiteY0" fmla="*/ 489858 h 863871"/>
              <a:gd name="connsiteX1" fmla="*/ 2031070 w 7679092"/>
              <a:gd name="connsiteY1" fmla="*/ 833119 h 863871"/>
              <a:gd name="connsiteX2" fmla="*/ 2199260 w 7679092"/>
              <a:gd name="connsiteY2" fmla="*/ 843694 h 863871"/>
              <a:gd name="connsiteX3" fmla="*/ 7679092 w 7679092"/>
              <a:gd name="connsiteY3" fmla="*/ 212947 h 863871"/>
              <a:gd name="connsiteX4" fmla="*/ 5878285 w 7679092"/>
              <a:gd name="connsiteY4" fmla="*/ 0 h 863871"/>
              <a:gd name="connsiteX5" fmla="*/ 0 w 7679092"/>
              <a:gd name="connsiteY5" fmla="*/ 489858 h 863871"/>
              <a:gd name="connsiteX0" fmla="*/ 0 w 7982235"/>
              <a:gd name="connsiteY0" fmla="*/ 489858 h 863871"/>
              <a:gd name="connsiteX1" fmla="*/ 2031070 w 7982235"/>
              <a:gd name="connsiteY1" fmla="*/ 833119 h 863871"/>
              <a:gd name="connsiteX2" fmla="*/ 2199260 w 7982235"/>
              <a:gd name="connsiteY2" fmla="*/ 843694 h 863871"/>
              <a:gd name="connsiteX3" fmla="*/ 7982235 w 7982235"/>
              <a:gd name="connsiteY3" fmla="*/ 132702 h 863871"/>
              <a:gd name="connsiteX4" fmla="*/ 5878285 w 7982235"/>
              <a:gd name="connsiteY4" fmla="*/ 0 h 863871"/>
              <a:gd name="connsiteX5" fmla="*/ 0 w 7982235"/>
              <a:gd name="connsiteY5" fmla="*/ 489858 h 863871"/>
              <a:gd name="connsiteX0" fmla="*/ 0 w 8035731"/>
              <a:gd name="connsiteY0" fmla="*/ 489858 h 863871"/>
              <a:gd name="connsiteX1" fmla="*/ 2031070 w 8035731"/>
              <a:gd name="connsiteY1" fmla="*/ 833119 h 863871"/>
              <a:gd name="connsiteX2" fmla="*/ 2199260 w 8035731"/>
              <a:gd name="connsiteY2" fmla="*/ 843694 h 863871"/>
              <a:gd name="connsiteX3" fmla="*/ 8035731 w 8035731"/>
              <a:gd name="connsiteY3" fmla="*/ 34627 h 863871"/>
              <a:gd name="connsiteX4" fmla="*/ 5878285 w 8035731"/>
              <a:gd name="connsiteY4" fmla="*/ 0 h 863871"/>
              <a:gd name="connsiteX5" fmla="*/ 0 w 8035731"/>
              <a:gd name="connsiteY5" fmla="*/ 489858 h 863871"/>
              <a:gd name="connsiteX0" fmla="*/ 0 w 8026816"/>
              <a:gd name="connsiteY0" fmla="*/ 489858 h 863871"/>
              <a:gd name="connsiteX1" fmla="*/ 2031070 w 8026816"/>
              <a:gd name="connsiteY1" fmla="*/ 833119 h 863871"/>
              <a:gd name="connsiteX2" fmla="*/ 2199260 w 8026816"/>
              <a:gd name="connsiteY2" fmla="*/ 843694 h 863871"/>
              <a:gd name="connsiteX3" fmla="*/ 8026816 w 8026816"/>
              <a:gd name="connsiteY3" fmla="*/ 284275 h 863871"/>
              <a:gd name="connsiteX4" fmla="*/ 5878285 w 8026816"/>
              <a:gd name="connsiteY4" fmla="*/ 0 h 863871"/>
              <a:gd name="connsiteX5" fmla="*/ 0 w 8026816"/>
              <a:gd name="connsiteY5" fmla="*/ 489858 h 863871"/>
              <a:gd name="connsiteX0" fmla="*/ 0 w 8026816"/>
              <a:gd name="connsiteY0" fmla="*/ 489858 h 863871"/>
              <a:gd name="connsiteX1" fmla="*/ 2031070 w 8026816"/>
              <a:gd name="connsiteY1" fmla="*/ 833119 h 863871"/>
              <a:gd name="connsiteX2" fmla="*/ 2199260 w 8026816"/>
              <a:gd name="connsiteY2" fmla="*/ 843694 h 863871"/>
              <a:gd name="connsiteX3" fmla="*/ 8026816 w 8026816"/>
              <a:gd name="connsiteY3" fmla="*/ 177283 h 863871"/>
              <a:gd name="connsiteX4" fmla="*/ 5878285 w 8026816"/>
              <a:gd name="connsiteY4" fmla="*/ 0 h 863871"/>
              <a:gd name="connsiteX5" fmla="*/ 0 w 8026816"/>
              <a:gd name="connsiteY5" fmla="*/ 489858 h 863871"/>
              <a:gd name="connsiteX0" fmla="*/ 0 w 7242209"/>
              <a:gd name="connsiteY0" fmla="*/ 489858 h 863871"/>
              <a:gd name="connsiteX1" fmla="*/ 2031070 w 7242209"/>
              <a:gd name="connsiteY1" fmla="*/ 833119 h 863871"/>
              <a:gd name="connsiteX2" fmla="*/ 2199260 w 7242209"/>
              <a:gd name="connsiteY2" fmla="*/ 843694 h 863871"/>
              <a:gd name="connsiteX3" fmla="*/ 7242209 w 7242209"/>
              <a:gd name="connsiteY3" fmla="*/ 177283 h 863871"/>
              <a:gd name="connsiteX4" fmla="*/ 5878285 w 7242209"/>
              <a:gd name="connsiteY4" fmla="*/ 0 h 863871"/>
              <a:gd name="connsiteX5" fmla="*/ 0 w 7242209"/>
              <a:gd name="connsiteY5" fmla="*/ 489858 h 863871"/>
              <a:gd name="connsiteX0" fmla="*/ 0 w 7215461"/>
              <a:gd name="connsiteY0" fmla="*/ 489858 h 863871"/>
              <a:gd name="connsiteX1" fmla="*/ 2031070 w 7215461"/>
              <a:gd name="connsiteY1" fmla="*/ 833119 h 863871"/>
              <a:gd name="connsiteX2" fmla="*/ 2199260 w 7215461"/>
              <a:gd name="connsiteY2" fmla="*/ 843694 h 863871"/>
              <a:gd name="connsiteX3" fmla="*/ 7215461 w 7215461"/>
              <a:gd name="connsiteY3" fmla="*/ 328854 h 863871"/>
              <a:gd name="connsiteX4" fmla="*/ 5878285 w 7215461"/>
              <a:gd name="connsiteY4" fmla="*/ 0 h 863871"/>
              <a:gd name="connsiteX5" fmla="*/ 0 w 7215461"/>
              <a:gd name="connsiteY5" fmla="*/ 489858 h 863871"/>
              <a:gd name="connsiteX0" fmla="*/ 0 w 7215461"/>
              <a:gd name="connsiteY0" fmla="*/ 596850 h 970863"/>
              <a:gd name="connsiteX1" fmla="*/ 2031070 w 7215461"/>
              <a:gd name="connsiteY1" fmla="*/ 940111 h 970863"/>
              <a:gd name="connsiteX2" fmla="*/ 2199260 w 7215461"/>
              <a:gd name="connsiteY2" fmla="*/ 950686 h 970863"/>
              <a:gd name="connsiteX3" fmla="*/ 7215461 w 7215461"/>
              <a:gd name="connsiteY3" fmla="*/ 435846 h 970863"/>
              <a:gd name="connsiteX4" fmla="*/ 5628637 w 7215461"/>
              <a:gd name="connsiteY4" fmla="*/ 0 h 970863"/>
              <a:gd name="connsiteX5" fmla="*/ 0 w 7215461"/>
              <a:gd name="connsiteY5" fmla="*/ 596850 h 970863"/>
              <a:gd name="connsiteX0" fmla="*/ 0 w 7063889"/>
              <a:gd name="connsiteY0" fmla="*/ 596850 h 970863"/>
              <a:gd name="connsiteX1" fmla="*/ 2031070 w 7063889"/>
              <a:gd name="connsiteY1" fmla="*/ 940111 h 970863"/>
              <a:gd name="connsiteX2" fmla="*/ 2199260 w 7063889"/>
              <a:gd name="connsiteY2" fmla="*/ 950686 h 970863"/>
              <a:gd name="connsiteX3" fmla="*/ 7063889 w 7063889"/>
              <a:gd name="connsiteY3" fmla="*/ 355603 h 970863"/>
              <a:gd name="connsiteX4" fmla="*/ 5628637 w 7063889"/>
              <a:gd name="connsiteY4" fmla="*/ 0 h 970863"/>
              <a:gd name="connsiteX5" fmla="*/ 0 w 7063889"/>
              <a:gd name="connsiteY5" fmla="*/ 596850 h 970863"/>
              <a:gd name="connsiteX0" fmla="*/ 0 w 6921233"/>
              <a:gd name="connsiteY0" fmla="*/ 596850 h 970863"/>
              <a:gd name="connsiteX1" fmla="*/ 2031070 w 6921233"/>
              <a:gd name="connsiteY1" fmla="*/ 940111 h 970863"/>
              <a:gd name="connsiteX2" fmla="*/ 2199260 w 6921233"/>
              <a:gd name="connsiteY2" fmla="*/ 950686 h 970863"/>
              <a:gd name="connsiteX3" fmla="*/ 6921233 w 6921233"/>
              <a:gd name="connsiteY3" fmla="*/ 302106 h 970863"/>
              <a:gd name="connsiteX4" fmla="*/ 5628637 w 6921233"/>
              <a:gd name="connsiteY4" fmla="*/ 0 h 970863"/>
              <a:gd name="connsiteX5" fmla="*/ 0 w 6921233"/>
              <a:gd name="connsiteY5" fmla="*/ 596850 h 970863"/>
              <a:gd name="connsiteX0" fmla="*/ 0 w 6921233"/>
              <a:gd name="connsiteY0" fmla="*/ 659262 h 1033275"/>
              <a:gd name="connsiteX1" fmla="*/ 2031070 w 6921233"/>
              <a:gd name="connsiteY1" fmla="*/ 1002523 h 1033275"/>
              <a:gd name="connsiteX2" fmla="*/ 2199260 w 6921233"/>
              <a:gd name="connsiteY2" fmla="*/ 1013098 h 1033275"/>
              <a:gd name="connsiteX3" fmla="*/ 6921233 w 6921233"/>
              <a:gd name="connsiteY3" fmla="*/ 364518 h 1033275"/>
              <a:gd name="connsiteX4" fmla="*/ 5468149 w 6921233"/>
              <a:gd name="connsiteY4" fmla="*/ 0 h 1033275"/>
              <a:gd name="connsiteX5" fmla="*/ 0 w 6921233"/>
              <a:gd name="connsiteY5" fmla="*/ 659262 h 1033275"/>
              <a:gd name="connsiteX0" fmla="*/ 0 w 6921233"/>
              <a:gd name="connsiteY0" fmla="*/ 489858 h 863871"/>
              <a:gd name="connsiteX1" fmla="*/ 2031070 w 6921233"/>
              <a:gd name="connsiteY1" fmla="*/ 833119 h 863871"/>
              <a:gd name="connsiteX2" fmla="*/ 2199260 w 6921233"/>
              <a:gd name="connsiteY2" fmla="*/ 843694 h 863871"/>
              <a:gd name="connsiteX3" fmla="*/ 6921233 w 6921233"/>
              <a:gd name="connsiteY3" fmla="*/ 195114 h 863871"/>
              <a:gd name="connsiteX4" fmla="*/ 5280914 w 6921233"/>
              <a:gd name="connsiteY4" fmla="*/ 0 h 863871"/>
              <a:gd name="connsiteX5" fmla="*/ 0 w 6921233"/>
              <a:gd name="connsiteY5" fmla="*/ 489858 h 863871"/>
              <a:gd name="connsiteX0" fmla="*/ 0 w 6921233"/>
              <a:gd name="connsiteY0" fmla="*/ 579018 h 953031"/>
              <a:gd name="connsiteX1" fmla="*/ 2031070 w 6921233"/>
              <a:gd name="connsiteY1" fmla="*/ 922279 h 953031"/>
              <a:gd name="connsiteX2" fmla="*/ 2199260 w 6921233"/>
              <a:gd name="connsiteY2" fmla="*/ 932854 h 953031"/>
              <a:gd name="connsiteX3" fmla="*/ 6921233 w 6921233"/>
              <a:gd name="connsiteY3" fmla="*/ 284274 h 953031"/>
              <a:gd name="connsiteX4" fmla="*/ 5156091 w 6921233"/>
              <a:gd name="connsiteY4" fmla="*/ 0 h 953031"/>
              <a:gd name="connsiteX5" fmla="*/ 0 w 6921233"/>
              <a:gd name="connsiteY5" fmla="*/ 579018 h 953031"/>
              <a:gd name="connsiteX0" fmla="*/ 0 w 6921233"/>
              <a:gd name="connsiteY0" fmla="*/ 489858 h 863871"/>
              <a:gd name="connsiteX1" fmla="*/ 2031070 w 6921233"/>
              <a:gd name="connsiteY1" fmla="*/ 833119 h 863871"/>
              <a:gd name="connsiteX2" fmla="*/ 2199260 w 6921233"/>
              <a:gd name="connsiteY2" fmla="*/ 843694 h 863871"/>
              <a:gd name="connsiteX3" fmla="*/ 6921233 w 6921233"/>
              <a:gd name="connsiteY3" fmla="*/ 195114 h 863871"/>
              <a:gd name="connsiteX4" fmla="*/ 5004519 w 6921233"/>
              <a:gd name="connsiteY4" fmla="*/ 0 h 863871"/>
              <a:gd name="connsiteX5" fmla="*/ 0 w 6921233"/>
              <a:gd name="connsiteY5" fmla="*/ 489858 h 863871"/>
              <a:gd name="connsiteX0" fmla="*/ 0 w 6921233"/>
              <a:gd name="connsiteY0" fmla="*/ 516606 h 890619"/>
              <a:gd name="connsiteX1" fmla="*/ 2031070 w 6921233"/>
              <a:gd name="connsiteY1" fmla="*/ 859867 h 890619"/>
              <a:gd name="connsiteX2" fmla="*/ 2199260 w 6921233"/>
              <a:gd name="connsiteY2" fmla="*/ 870442 h 890619"/>
              <a:gd name="connsiteX3" fmla="*/ 6921233 w 6921233"/>
              <a:gd name="connsiteY3" fmla="*/ 221862 h 890619"/>
              <a:gd name="connsiteX4" fmla="*/ 4835116 w 6921233"/>
              <a:gd name="connsiteY4" fmla="*/ 0 h 890619"/>
              <a:gd name="connsiteX5" fmla="*/ 0 w 6921233"/>
              <a:gd name="connsiteY5" fmla="*/ 516606 h 890619"/>
              <a:gd name="connsiteX0" fmla="*/ 0 w 7028224"/>
              <a:gd name="connsiteY0" fmla="*/ 516606 h 890619"/>
              <a:gd name="connsiteX1" fmla="*/ 2031070 w 7028224"/>
              <a:gd name="connsiteY1" fmla="*/ 859867 h 890619"/>
              <a:gd name="connsiteX2" fmla="*/ 2199260 w 7028224"/>
              <a:gd name="connsiteY2" fmla="*/ 870442 h 890619"/>
              <a:gd name="connsiteX3" fmla="*/ 7028224 w 7028224"/>
              <a:gd name="connsiteY3" fmla="*/ 150534 h 890619"/>
              <a:gd name="connsiteX4" fmla="*/ 4835116 w 7028224"/>
              <a:gd name="connsiteY4" fmla="*/ 0 h 890619"/>
              <a:gd name="connsiteX5" fmla="*/ 0 w 7028224"/>
              <a:gd name="connsiteY5" fmla="*/ 516606 h 890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28224" h="890619">
                <a:moveTo>
                  <a:pt x="0" y="516606"/>
                </a:moveTo>
                <a:lnTo>
                  <a:pt x="2031070" y="859867"/>
                </a:lnTo>
                <a:cubicBezTo>
                  <a:pt x="2397613" y="918840"/>
                  <a:pt x="2187777" y="875833"/>
                  <a:pt x="2199260" y="870442"/>
                </a:cubicBezTo>
                <a:lnTo>
                  <a:pt x="7028224" y="150534"/>
                </a:lnTo>
                <a:lnTo>
                  <a:pt x="4835116" y="0"/>
                </a:lnTo>
                <a:lnTo>
                  <a:pt x="0" y="516606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0F8524-0A4C-4E1C-9513-B1BD35631E5C}"/>
              </a:ext>
            </a:extLst>
          </p:cNvPr>
          <p:cNvSpPr/>
          <p:nvPr/>
        </p:nvSpPr>
        <p:spPr>
          <a:xfrm>
            <a:off x="2330118" y="5525027"/>
            <a:ext cx="1656184" cy="360040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>
              <a:rot lat="297669" lon="18624798" rev="52620"/>
            </a:camera>
            <a:lightRig rig="threePt" dir="t">
              <a:rot lat="0" lon="0" rev="1800000"/>
            </a:lightRig>
          </a:scene3d>
          <a:sp3d extrusionH="2171700">
            <a:extrusionClr>
              <a:schemeClr val="accent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7CAE00-43F8-43C3-A3AA-0919566D1751}"/>
              </a:ext>
            </a:extLst>
          </p:cNvPr>
          <p:cNvSpPr/>
          <p:nvPr/>
        </p:nvSpPr>
        <p:spPr>
          <a:xfrm>
            <a:off x="11137798" y="2675349"/>
            <a:ext cx="1656184" cy="36004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297669" lon="18624798" rev="52620"/>
            </a:camera>
            <a:lightRig rig="threePt" dir="t">
              <a:rot lat="0" lon="0" rev="1800000"/>
            </a:lightRig>
          </a:scene3d>
          <a:sp3d extrusionH="2171700">
            <a:extrusionClr>
              <a:schemeClr val="accent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CE5775-A6BE-48EC-9AE3-DD1B8EB71F14}"/>
              </a:ext>
            </a:extLst>
          </p:cNvPr>
          <p:cNvSpPr/>
          <p:nvPr/>
        </p:nvSpPr>
        <p:spPr>
          <a:xfrm>
            <a:off x="6970982" y="4228883"/>
            <a:ext cx="1656184" cy="36004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>
              <a:rot lat="297669" lon="18624798" rev="52620"/>
            </a:camera>
            <a:lightRig rig="threePt" dir="t">
              <a:rot lat="0" lon="0" rev="1800000"/>
            </a:lightRig>
          </a:scene3d>
          <a:sp3d extrusionH="2171700">
            <a:extrusionClr>
              <a:schemeClr val="accent3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CBB38F-1896-40FA-8156-C3F7EFC2A617}"/>
              </a:ext>
            </a:extLst>
          </p:cNvPr>
          <p:cNvSpPr/>
          <p:nvPr/>
        </p:nvSpPr>
        <p:spPr>
          <a:xfrm>
            <a:off x="9291414" y="3580811"/>
            <a:ext cx="1656184" cy="36004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297669" lon="18624798" rev="52620"/>
            </a:camera>
            <a:lightRig rig="threePt" dir="t">
              <a:rot lat="0" lon="0" rev="1800000"/>
            </a:lightRig>
          </a:scene3d>
          <a:sp3d extrusionH="2171700">
            <a:extrusionClr>
              <a:schemeClr val="accent4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24B46152-1512-46A0-AED5-FF1369FF6B36}"/>
              </a:ext>
            </a:extLst>
          </p:cNvPr>
          <p:cNvSpPr/>
          <p:nvPr/>
        </p:nvSpPr>
        <p:spPr>
          <a:xfrm>
            <a:off x="3386312" y="5287987"/>
            <a:ext cx="2274213" cy="777093"/>
          </a:xfrm>
          <a:prstGeom prst="arc">
            <a:avLst>
              <a:gd name="adj1" fmla="val 20633190"/>
              <a:gd name="adj2" fmla="val 9870224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  <a:headEnd type="triangl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C208D6-BE11-4807-811F-CAEC097A7206}"/>
              </a:ext>
            </a:extLst>
          </p:cNvPr>
          <p:cNvSpPr txBox="1"/>
          <p:nvPr/>
        </p:nvSpPr>
        <p:spPr>
          <a:xfrm>
            <a:off x="1134176" y="4862504"/>
            <a:ext cx="2274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err="1">
                <a:solidFill>
                  <a:schemeClr val="bg1"/>
                </a:solidFill>
                <a:cs typeface="Arial" pitchFamily="34" charset="0"/>
              </a:rPr>
              <a:t>Convolution+Relu</a:t>
            </a:r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CE8A56-B8EA-4DE1-B294-EAB2B1FDEC14}"/>
              </a:ext>
            </a:extLst>
          </p:cNvPr>
          <p:cNvSpPr txBox="1"/>
          <p:nvPr/>
        </p:nvSpPr>
        <p:spPr>
          <a:xfrm>
            <a:off x="10137465" y="1934036"/>
            <a:ext cx="2000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 err="1">
                <a:solidFill>
                  <a:schemeClr val="bg1"/>
                </a:solidFill>
                <a:cs typeface="Arial" pitchFamily="34" charset="0"/>
              </a:rPr>
              <a:t>Softmax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AB37D3-FFD6-4670-A108-58560521A2FC}"/>
              </a:ext>
            </a:extLst>
          </p:cNvPr>
          <p:cNvSpPr txBox="1"/>
          <p:nvPr/>
        </p:nvSpPr>
        <p:spPr>
          <a:xfrm>
            <a:off x="5975704" y="3490946"/>
            <a:ext cx="2000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cs typeface="Arial" pitchFamily="34" charset="0"/>
              </a:rPr>
              <a:t>Flatten 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DD5444-D5D0-4D54-988D-E267209DDCCA}"/>
              </a:ext>
            </a:extLst>
          </p:cNvPr>
          <p:cNvSpPr txBox="1"/>
          <p:nvPr/>
        </p:nvSpPr>
        <p:spPr>
          <a:xfrm>
            <a:off x="8073485" y="2970425"/>
            <a:ext cx="2274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Fully connected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DEF2B6-DBC3-4F46-962B-1828454156F9}"/>
              </a:ext>
            </a:extLst>
          </p:cNvPr>
          <p:cNvSpPr txBox="1"/>
          <p:nvPr/>
        </p:nvSpPr>
        <p:spPr>
          <a:xfrm>
            <a:off x="5790434" y="5718466"/>
            <a:ext cx="1374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pooling 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F1752A-9CE8-4D52-BB83-29A27EBEA44F}"/>
              </a:ext>
            </a:extLst>
          </p:cNvPr>
          <p:cNvSpPr txBox="1"/>
          <p:nvPr/>
        </p:nvSpPr>
        <p:spPr>
          <a:xfrm>
            <a:off x="7865686" y="5220766"/>
            <a:ext cx="1374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pooling 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CF8FF07-288F-40E4-BDD3-A9A222BBEAC0}"/>
              </a:ext>
            </a:extLst>
          </p:cNvPr>
          <p:cNvSpPr txBox="1"/>
          <p:nvPr/>
        </p:nvSpPr>
        <p:spPr>
          <a:xfrm>
            <a:off x="1382309" y="1951160"/>
            <a:ext cx="2185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Feature Learning</a:t>
            </a:r>
            <a:endParaRPr lang="tr-TR" altLang="ko-KR" sz="2000" b="1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tr-TR" altLang="ko-KR" sz="2000" b="1" dirty="0">
                <a:solidFill>
                  <a:schemeClr val="bg1"/>
                </a:solidFill>
                <a:cs typeface="Arial" pitchFamily="34" charset="0"/>
              </a:rPr>
              <a:t>Özellik Öğrenimi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Arc 59">
            <a:extLst>
              <a:ext uri="{FF2B5EF4-FFF2-40B4-BE49-F238E27FC236}">
                <a16:creationId xmlns:a16="http://schemas.microsoft.com/office/drawing/2014/main" id="{62280B5C-AB49-4696-8C67-E38EC738001F}"/>
              </a:ext>
            </a:extLst>
          </p:cNvPr>
          <p:cNvSpPr/>
          <p:nvPr/>
        </p:nvSpPr>
        <p:spPr>
          <a:xfrm>
            <a:off x="5681341" y="4641922"/>
            <a:ext cx="2274213" cy="777093"/>
          </a:xfrm>
          <a:prstGeom prst="arc">
            <a:avLst>
              <a:gd name="adj1" fmla="val 20633190"/>
              <a:gd name="adj2" fmla="val 9870224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  <a:headEnd type="triangl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9" name="Arc 59">
            <a:extLst>
              <a:ext uri="{FF2B5EF4-FFF2-40B4-BE49-F238E27FC236}">
                <a16:creationId xmlns:a16="http://schemas.microsoft.com/office/drawing/2014/main" id="{FEA9DA39-09F0-484A-A419-03A10F52A4EA}"/>
              </a:ext>
            </a:extLst>
          </p:cNvPr>
          <p:cNvSpPr/>
          <p:nvPr/>
        </p:nvSpPr>
        <p:spPr>
          <a:xfrm rot="10457030">
            <a:off x="622165" y="2740662"/>
            <a:ext cx="4727967" cy="2257345"/>
          </a:xfrm>
          <a:prstGeom prst="arc">
            <a:avLst>
              <a:gd name="adj1" fmla="val 21213632"/>
              <a:gd name="adj2" fmla="val 10468600"/>
            </a:avLst>
          </a:prstGeom>
          <a:ln w="12700">
            <a:solidFill>
              <a:schemeClr val="bg1"/>
            </a:solidFill>
            <a:prstDash val="dash"/>
            <a:headEnd type="triangl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cxnSp>
        <p:nvCxnSpPr>
          <p:cNvPr id="41" name="Straight Connector 2">
            <a:extLst>
              <a:ext uri="{FF2B5EF4-FFF2-40B4-BE49-F238E27FC236}">
                <a16:creationId xmlns:a16="http://schemas.microsoft.com/office/drawing/2014/main" id="{94229307-0844-40FE-B5DA-659F0C3B5C89}"/>
              </a:ext>
            </a:extLst>
          </p:cNvPr>
          <p:cNvCxnSpPr/>
          <p:nvPr/>
        </p:nvCxnSpPr>
        <p:spPr>
          <a:xfrm flipV="1">
            <a:off x="3170467" y="3106207"/>
            <a:ext cx="11363" cy="1800000"/>
          </a:xfrm>
          <a:prstGeom prst="line">
            <a:avLst/>
          </a:prstGeom>
          <a:ln w="25400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7">
            <a:extLst>
              <a:ext uri="{FF2B5EF4-FFF2-40B4-BE49-F238E27FC236}">
                <a16:creationId xmlns:a16="http://schemas.microsoft.com/office/drawing/2014/main" id="{86C55028-E586-4A91-9EAF-7DE32B0287BE}"/>
              </a:ext>
            </a:extLst>
          </p:cNvPr>
          <p:cNvSpPr/>
          <p:nvPr/>
        </p:nvSpPr>
        <p:spPr>
          <a:xfrm>
            <a:off x="4519473" y="4922168"/>
            <a:ext cx="1656184" cy="360040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>
              <a:rot lat="297669" lon="18624798" rev="52620"/>
            </a:camera>
            <a:lightRig rig="threePt" dir="t">
              <a:rot lat="0" lon="0" rev="1800000"/>
            </a:lightRig>
          </a:scene3d>
          <a:sp3d extrusionH="2171700">
            <a:extrusionClr>
              <a:schemeClr val="accent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3" name="TextBox 14">
            <a:extLst>
              <a:ext uri="{FF2B5EF4-FFF2-40B4-BE49-F238E27FC236}">
                <a16:creationId xmlns:a16="http://schemas.microsoft.com/office/drawing/2014/main" id="{C7664E55-814A-4941-BDBC-CB8EC87D1EB4}"/>
              </a:ext>
            </a:extLst>
          </p:cNvPr>
          <p:cNvSpPr txBox="1"/>
          <p:nvPr/>
        </p:nvSpPr>
        <p:spPr>
          <a:xfrm>
            <a:off x="3336030" y="4119494"/>
            <a:ext cx="22031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err="1">
                <a:solidFill>
                  <a:schemeClr val="bg1"/>
                </a:solidFill>
                <a:cs typeface="Arial" pitchFamily="34" charset="0"/>
              </a:rPr>
              <a:t>Convolution+Relu</a:t>
            </a:r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 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4" name="Arc 59">
            <a:extLst>
              <a:ext uri="{FF2B5EF4-FFF2-40B4-BE49-F238E27FC236}">
                <a16:creationId xmlns:a16="http://schemas.microsoft.com/office/drawing/2014/main" id="{04AA1735-EFC0-480C-9BC0-486A6414DD92}"/>
              </a:ext>
            </a:extLst>
          </p:cNvPr>
          <p:cNvSpPr/>
          <p:nvPr/>
        </p:nvSpPr>
        <p:spPr>
          <a:xfrm rot="10457030">
            <a:off x="5709501" y="1521202"/>
            <a:ext cx="4727967" cy="2257345"/>
          </a:xfrm>
          <a:prstGeom prst="arc">
            <a:avLst>
              <a:gd name="adj1" fmla="val 21213632"/>
              <a:gd name="adj2" fmla="val 10468600"/>
            </a:avLst>
          </a:prstGeom>
          <a:ln w="12700">
            <a:solidFill>
              <a:schemeClr val="bg1"/>
            </a:solidFill>
            <a:prstDash val="dash"/>
            <a:headEnd type="triangl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5" name="TextBox 26">
            <a:extLst>
              <a:ext uri="{FF2B5EF4-FFF2-40B4-BE49-F238E27FC236}">
                <a16:creationId xmlns:a16="http://schemas.microsoft.com/office/drawing/2014/main" id="{34064FB6-9627-4E81-9E38-2E9D8839DE52}"/>
              </a:ext>
            </a:extLst>
          </p:cNvPr>
          <p:cNvSpPr txBox="1"/>
          <p:nvPr/>
        </p:nvSpPr>
        <p:spPr>
          <a:xfrm>
            <a:off x="6849521" y="1880516"/>
            <a:ext cx="2185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Classification</a:t>
            </a:r>
            <a:endParaRPr lang="tr-TR" altLang="ko-KR" sz="2000" b="1" dirty="0">
              <a:solidFill>
                <a:schemeClr val="bg1"/>
              </a:solidFill>
              <a:cs typeface="Arial" pitchFamily="34" charset="0"/>
            </a:endParaRPr>
          </a:p>
          <a:p>
            <a:pPr algn="ctr"/>
            <a:r>
              <a:rPr lang="tr-TR" altLang="ko-KR" sz="2000" b="1" dirty="0">
                <a:solidFill>
                  <a:schemeClr val="bg1"/>
                </a:solidFill>
                <a:cs typeface="Arial" pitchFamily="34" charset="0"/>
              </a:rPr>
              <a:t>Sınıflandırma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6" name="Round Same Side Corner Rectangle 11">
            <a:extLst>
              <a:ext uri="{FF2B5EF4-FFF2-40B4-BE49-F238E27FC236}">
                <a16:creationId xmlns:a16="http://schemas.microsoft.com/office/drawing/2014/main" id="{6EE2CAEF-12A8-4E64-9C35-E6A6150EB511}"/>
              </a:ext>
            </a:extLst>
          </p:cNvPr>
          <p:cNvSpPr/>
          <p:nvPr/>
        </p:nvSpPr>
        <p:spPr>
          <a:xfrm rot="9900000">
            <a:off x="9990121" y="4444566"/>
            <a:ext cx="811523" cy="592718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1DE1DDC0-E592-40EF-9942-42DFF6ABEF57}"/>
              </a:ext>
            </a:extLst>
          </p:cNvPr>
          <p:cNvSpPr txBox="1"/>
          <p:nvPr/>
        </p:nvSpPr>
        <p:spPr>
          <a:xfrm>
            <a:off x="10203380" y="4680936"/>
            <a:ext cx="20006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>
                <a:solidFill>
                  <a:schemeClr val="bg1"/>
                </a:solidFill>
              </a:rPr>
              <a:t>RELU:</a:t>
            </a:r>
          </a:p>
          <a:p>
            <a:pPr algn="ctr"/>
            <a:r>
              <a:rPr lang="tr-TR" sz="2000" dirty="0">
                <a:solidFill>
                  <a:schemeClr val="bg1"/>
                </a:solidFill>
              </a:rPr>
              <a:t> </a:t>
            </a:r>
            <a:r>
              <a:rPr lang="tr-TR" sz="2000" dirty="0" err="1">
                <a:solidFill>
                  <a:schemeClr val="bg1"/>
                </a:solidFill>
              </a:rPr>
              <a:t>Rectified</a:t>
            </a:r>
            <a:r>
              <a:rPr lang="tr-TR" sz="2000" dirty="0">
                <a:solidFill>
                  <a:schemeClr val="bg1"/>
                </a:solidFill>
              </a:rPr>
              <a:t> </a:t>
            </a:r>
            <a:r>
              <a:rPr lang="tr-TR" sz="2000" dirty="0" err="1">
                <a:solidFill>
                  <a:schemeClr val="bg1"/>
                </a:solidFill>
              </a:rPr>
              <a:t>Linear</a:t>
            </a:r>
            <a:r>
              <a:rPr lang="tr-TR" sz="2000" dirty="0">
                <a:solidFill>
                  <a:schemeClr val="bg1"/>
                </a:solidFill>
              </a:rPr>
              <a:t> </a:t>
            </a:r>
            <a:r>
              <a:rPr lang="tr-TR" sz="2000" dirty="0" err="1">
                <a:solidFill>
                  <a:schemeClr val="bg1"/>
                </a:solidFill>
              </a:rPr>
              <a:t>Unit</a:t>
            </a:r>
            <a:endParaRPr lang="tr-TR" sz="2000" dirty="0">
              <a:solidFill>
                <a:schemeClr val="bg1"/>
              </a:solidFill>
            </a:endParaRPr>
          </a:p>
          <a:p>
            <a:pPr algn="ctr"/>
            <a:r>
              <a:rPr lang="tr-TR" sz="2000" dirty="0">
                <a:solidFill>
                  <a:schemeClr val="bg1"/>
                </a:solidFill>
              </a:rPr>
              <a:t>Doğrultulmuş Doğrusal Birim</a:t>
            </a:r>
          </a:p>
        </p:txBody>
      </p:sp>
      <p:sp>
        <p:nvSpPr>
          <p:cNvPr id="49" name="TextBox 14">
            <a:extLst>
              <a:ext uri="{FF2B5EF4-FFF2-40B4-BE49-F238E27FC236}">
                <a16:creationId xmlns:a16="http://schemas.microsoft.com/office/drawing/2014/main" id="{96841031-6E68-4BC7-BC79-F12D3298EDE8}"/>
              </a:ext>
            </a:extLst>
          </p:cNvPr>
          <p:cNvSpPr txBox="1"/>
          <p:nvPr/>
        </p:nvSpPr>
        <p:spPr>
          <a:xfrm>
            <a:off x="1132041" y="4489214"/>
            <a:ext cx="2274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altLang="ko-KR" sz="2000" b="1" dirty="0" err="1">
                <a:solidFill>
                  <a:schemeClr val="bg1"/>
                </a:solidFill>
                <a:cs typeface="Arial" pitchFamily="34" charset="0"/>
              </a:rPr>
              <a:t>Evrişim+DDB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0" name="TextBox 14">
            <a:extLst>
              <a:ext uri="{FF2B5EF4-FFF2-40B4-BE49-F238E27FC236}">
                <a16:creationId xmlns:a16="http://schemas.microsoft.com/office/drawing/2014/main" id="{BC955CA4-7D98-4BD8-9760-BD8C64485271}"/>
              </a:ext>
            </a:extLst>
          </p:cNvPr>
          <p:cNvSpPr txBox="1"/>
          <p:nvPr/>
        </p:nvSpPr>
        <p:spPr>
          <a:xfrm>
            <a:off x="3607299" y="3745692"/>
            <a:ext cx="2274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altLang="ko-KR" sz="2000" b="1" dirty="0" err="1">
                <a:solidFill>
                  <a:schemeClr val="bg1"/>
                </a:solidFill>
                <a:cs typeface="Arial" pitchFamily="34" charset="0"/>
              </a:rPr>
              <a:t>Evrişim+DDB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1" name="TextBox 20">
            <a:extLst>
              <a:ext uri="{FF2B5EF4-FFF2-40B4-BE49-F238E27FC236}">
                <a16:creationId xmlns:a16="http://schemas.microsoft.com/office/drawing/2014/main" id="{267F3DFB-B633-44FD-856C-B7D81ADFDA12}"/>
              </a:ext>
            </a:extLst>
          </p:cNvPr>
          <p:cNvSpPr txBox="1"/>
          <p:nvPr/>
        </p:nvSpPr>
        <p:spPr>
          <a:xfrm>
            <a:off x="5991912" y="3100821"/>
            <a:ext cx="2000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altLang="ko-KR" sz="3200" b="1" dirty="0">
                <a:solidFill>
                  <a:schemeClr val="bg1"/>
                </a:solidFill>
                <a:cs typeface="Arial" pitchFamily="34" charset="0"/>
              </a:rPr>
              <a:t>Düzeltir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2" name="TextBox 23">
            <a:extLst>
              <a:ext uri="{FF2B5EF4-FFF2-40B4-BE49-F238E27FC236}">
                <a16:creationId xmlns:a16="http://schemas.microsoft.com/office/drawing/2014/main" id="{49063409-94D8-4695-95EE-B0E40CB152F2}"/>
              </a:ext>
            </a:extLst>
          </p:cNvPr>
          <p:cNvSpPr txBox="1"/>
          <p:nvPr/>
        </p:nvSpPr>
        <p:spPr>
          <a:xfrm>
            <a:off x="8081582" y="2630461"/>
            <a:ext cx="2274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altLang="ko-KR" sz="2400" b="1" dirty="0">
                <a:solidFill>
                  <a:schemeClr val="bg1"/>
                </a:solidFill>
                <a:cs typeface="Arial" pitchFamily="34" charset="0"/>
              </a:rPr>
              <a:t>Tamamen bağlı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503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A113264-B9DB-4ACD-99D5-6CA989BF0A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82" y="787355"/>
            <a:ext cx="4202472" cy="3069411"/>
          </a:xfrm>
          <a:prstGeom prst="rect">
            <a:avLst/>
          </a:prstGeom>
        </p:spPr>
      </p:pic>
      <p:sp>
        <p:nvSpPr>
          <p:cNvPr id="3" name="Dikdörtgen 2">
            <a:extLst>
              <a:ext uri="{FF2B5EF4-FFF2-40B4-BE49-F238E27FC236}">
                <a16:creationId xmlns:a16="http://schemas.microsoft.com/office/drawing/2014/main" id="{715BEB09-0063-49B7-8C3E-B75583DE37EA}"/>
              </a:ext>
            </a:extLst>
          </p:cNvPr>
          <p:cNvSpPr/>
          <p:nvPr/>
        </p:nvSpPr>
        <p:spPr>
          <a:xfrm>
            <a:off x="746555" y="195008"/>
            <a:ext cx="3139321" cy="523220"/>
          </a:xfrm>
          <a:prstGeom prst="rect">
            <a:avLst/>
          </a:prstGeom>
        </p:spPr>
        <p:txBody>
          <a:bodyPr wrap="none">
            <a:prstTxWarp prst="textChevron">
              <a:avLst/>
            </a:prstTxWarp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Convolutional Layer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638054C-3065-402F-AB06-D2D0FA7C86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08811"/>
            <a:ext cx="5120399" cy="3193626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807DCA6F-AAAF-40AF-9349-BF2B360F303A}"/>
              </a:ext>
            </a:extLst>
          </p:cNvPr>
          <p:cNvSpPr/>
          <p:nvPr/>
        </p:nvSpPr>
        <p:spPr>
          <a:xfrm>
            <a:off x="6608161" y="218063"/>
            <a:ext cx="43520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Yüksek Seviye Perspektif</a:t>
            </a:r>
          </a:p>
        </p:txBody>
      </p:sp>
      <p:pic>
        <p:nvPicPr>
          <p:cNvPr id="7" name="Resim 6" descr="fotoğraf, oyuncu, adam, eski içeren bir resim&#10;&#10;Açıklama otomatik olarak oluşturuldu">
            <a:extLst>
              <a:ext uri="{FF2B5EF4-FFF2-40B4-BE49-F238E27FC236}">
                <a16:creationId xmlns:a16="http://schemas.microsoft.com/office/drawing/2014/main" id="{98A9566D-47AB-43E7-94FB-A6FD46120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000" y="4332157"/>
            <a:ext cx="7830113" cy="2525843"/>
          </a:xfrm>
          <a:prstGeom prst="rect">
            <a:avLst/>
          </a:prstGeom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FD3BB2D6-421A-4F59-BD0A-1C4EBE15671E}"/>
              </a:ext>
            </a:extLst>
          </p:cNvPr>
          <p:cNvSpPr/>
          <p:nvPr/>
        </p:nvSpPr>
        <p:spPr>
          <a:xfrm>
            <a:off x="-2187938" y="4993632"/>
            <a:ext cx="9008309" cy="830997"/>
          </a:xfrm>
          <a:prstGeom prst="rect">
            <a:avLst/>
          </a:prstGeom>
        </p:spPr>
        <p:txBody>
          <a:bodyPr wrap="square">
            <a:spAutoFit/>
            <a:scene3d>
              <a:camera prst="isometricOffAxis2Right"/>
              <a:lightRig rig="threePt" dir="t"/>
            </a:scene3d>
          </a:bodyPr>
          <a:lstStyle/>
          <a:p>
            <a:r>
              <a:rPr lang="tr-TR" sz="48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Non-linearity</a:t>
            </a:r>
            <a:r>
              <a:rPr lang="tr-TR" sz="48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Doğrusal olmayan</a:t>
            </a:r>
          </a:p>
        </p:txBody>
      </p:sp>
    </p:spTree>
    <p:extLst>
      <p:ext uri="{BB962C8B-B14F-4D97-AF65-F5344CB8AC3E}">
        <p14:creationId xmlns:p14="http://schemas.microsoft.com/office/powerpoint/2010/main" val="1882604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Yer Tutucusu 3">
            <a:extLst>
              <a:ext uri="{FF2B5EF4-FFF2-40B4-BE49-F238E27FC236}">
                <a16:creationId xmlns:a16="http://schemas.microsoft.com/office/drawing/2014/main" id="{B72D7273-6B4E-474C-BBBB-51A4BB5F00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98" r="1" b="10499"/>
          <a:stretch/>
        </p:blipFill>
        <p:spPr>
          <a:xfrm>
            <a:off x="254612" y="111372"/>
            <a:ext cx="11167447" cy="3163885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BD3CEAC8-134C-4024-84F4-E701FFB84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360" y="3694116"/>
            <a:ext cx="5278699" cy="2322384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1057CA2D-6623-44F8-9C28-76DADFD988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921" y="3582743"/>
            <a:ext cx="2677874" cy="2677874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555AD86A-960B-4CA5-9D6A-7CD8D7D13B22}"/>
              </a:ext>
            </a:extLst>
          </p:cNvPr>
          <p:cNvSpPr/>
          <p:nvPr/>
        </p:nvSpPr>
        <p:spPr>
          <a:xfrm>
            <a:off x="2088630" y="3975265"/>
            <a:ext cx="396001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katmanın görevi, son ve en önemli katman olan </a:t>
            </a:r>
            <a:r>
              <a:rPr lang="tr-T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Fully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Connected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Layer’ın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girişindeki verileri hazırlamaktır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95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FB8A9F2-7D85-4591-B1CD-CDF06E787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707" y="1964749"/>
            <a:ext cx="5077738" cy="4263998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920970A8-54BC-4CCB-83F1-4BA2098F554C}"/>
              </a:ext>
            </a:extLst>
          </p:cNvPr>
          <p:cNvSpPr/>
          <p:nvPr/>
        </p:nvSpPr>
        <p:spPr>
          <a:xfrm>
            <a:off x="2144677" y="727375"/>
            <a:ext cx="7844536" cy="1237374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algn="ctr"/>
            <a:r>
              <a:rPr lang="tr-TR" sz="6600" b="1" dirty="0" err="1">
                <a:solidFill>
                  <a:srgbClr val="FFC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Fully</a:t>
            </a:r>
            <a:r>
              <a:rPr lang="tr-TR" sz="6600" b="1" dirty="0">
                <a:solidFill>
                  <a:srgbClr val="FFC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tr-TR" sz="6600" b="1" dirty="0" err="1">
                <a:solidFill>
                  <a:srgbClr val="FFC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Connected</a:t>
            </a:r>
            <a:r>
              <a:rPr lang="tr-TR" sz="6600" b="1" dirty="0">
                <a:solidFill>
                  <a:srgbClr val="FFC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Layer</a:t>
            </a: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77719518-8E6A-42F8-B983-257FE30FFA68}"/>
              </a:ext>
            </a:extLst>
          </p:cNvPr>
          <p:cNvSpPr/>
          <p:nvPr/>
        </p:nvSpPr>
        <p:spPr>
          <a:xfrm>
            <a:off x="2314724" y="2080432"/>
            <a:ext cx="41372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600" dirty="0">
                <a:solidFill>
                  <a:schemeClr val="bg1"/>
                </a:solidFill>
              </a:rPr>
              <a:t>Bu katman </a:t>
            </a:r>
            <a:r>
              <a:rPr lang="tr-TR" sz="3600" dirty="0" err="1">
                <a:solidFill>
                  <a:schemeClr val="bg1"/>
                </a:solidFill>
              </a:rPr>
              <a:t>ConvNet’in</a:t>
            </a:r>
            <a:r>
              <a:rPr lang="tr-TR" sz="3600" dirty="0">
                <a:solidFill>
                  <a:schemeClr val="bg1"/>
                </a:solidFill>
              </a:rPr>
              <a:t> son ve en önemli katmanıdır. </a:t>
            </a:r>
            <a:endParaRPr lang="ko-KR" altLang="en-US" sz="36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D32B00B3-4D60-47E8-BC65-74182D5B93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82" y="2079394"/>
            <a:ext cx="2134842" cy="2017354"/>
          </a:xfrm>
          <a:prstGeom prst="rect">
            <a:avLst/>
          </a:prstGeom>
        </p:spPr>
      </p:pic>
      <p:sp>
        <p:nvSpPr>
          <p:cNvPr id="8" name="Dikdörtgen 7">
            <a:extLst>
              <a:ext uri="{FF2B5EF4-FFF2-40B4-BE49-F238E27FC236}">
                <a16:creationId xmlns:a16="http://schemas.microsoft.com/office/drawing/2014/main" id="{1B333C06-72E3-4512-8ADE-4051AFD0009A}"/>
              </a:ext>
            </a:extLst>
          </p:cNvPr>
          <p:cNvSpPr/>
          <p:nvPr/>
        </p:nvSpPr>
        <p:spPr>
          <a:xfrm>
            <a:off x="60280" y="4893251"/>
            <a:ext cx="62216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600" dirty="0">
                <a:solidFill>
                  <a:schemeClr val="bg1"/>
                </a:solidFill>
              </a:rPr>
              <a:t>Verileri </a:t>
            </a:r>
            <a:r>
              <a:rPr lang="tr-TR" sz="3600" dirty="0" err="1">
                <a:solidFill>
                  <a:schemeClr val="bg1"/>
                </a:solidFill>
              </a:rPr>
              <a:t>Flattening</a:t>
            </a:r>
            <a:r>
              <a:rPr lang="tr-TR" sz="3600" dirty="0">
                <a:solidFill>
                  <a:schemeClr val="bg1"/>
                </a:solidFill>
              </a:rPr>
              <a:t> işleminden alır ve Sinir ağı yoluyla öğrenme işlemini geçekleştirir. 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2192920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o 3">
            <a:extLst>
              <a:ext uri="{FF2B5EF4-FFF2-40B4-BE49-F238E27FC236}">
                <a16:creationId xmlns:a16="http://schemas.microsoft.com/office/drawing/2014/main" id="{60C5D6D4-EDF8-4A6E-B139-C57FD70026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899889"/>
              </p:ext>
            </p:extLst>
          </p:nvPr>
        </p:nvGraphicFramePr>
        <p:xfrm>
          <a:off x="813216" y="1034248"/>
          <a:ext cx="10565568" cy="5628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1856">
                  <a:extLst>
                    <a:ext uri="{9D8B030D-6E8A-4147-A177-3AD203B41FA5}">
                      <a16:colId xmlns:a16="http://schemas.microsoft.com/office/drawing/2014/main" val="3398357336"/>
                    </a:ext>
                  </a:extLst>
                </a:gridCol>
                <a:gridCol w="3507850">
                  <a:extLst>
                    <a:ext uri="{9D8B030D-6E8A-4147-A177-3AD203B41FA5}">
                      <a16:colId xmlns:a16="http://schemas.microsoft.com/office/drawing/2014/main" val="930966788"/>
                    </a:ext>
                  </a:extLst>
                </a:gridCol>
                <a:gridCol w="3535862">
                  <a:extLst>
                    <a:ext uri="{9D8B030D-6E8A-4147-A177-3AD203B41FA5}">
                      <a16:colId xmlns:a16="http://schemas.microsoft.com/office/drawing/2014/main" val="3697208543"/>
                    </a:ext>
                  </a:extLst>
                </a:gridCol>
              </a:tblGrid>
              <a:tr h="730864"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  <a:p>
                      <a:pPr algn="ctr"/>
                      <a:r>
                        <a:rPr lang="tr-TR" dirty="0"/>
                        <a:t>İSMİ</a:t>
                      </a:r>
                    </a:p>
                    <a:p>
                      <a:pPr algn="ctr"/>
                      <a:endParaRPr lang="tr-TR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  <a:p>
                      <a:pPr algn="ctr"/>
                      <a:r>
                        <a:rPr lang="tr-TR" dirty="0"/>
                        <a:t>DİL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  <a:p>
                      <a:pPr algn="ctr"/>
                      <a:r>
                        <a:rPr lang="tr-TR" dirty="0"/>
                        <a:t>CNN DESTEĞİ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523019"/>
                  </a:ext>
                </a:extLst>
              </a:tr>
              <a:tr h="916596"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  <a:p>
                      <a:pPr algn="ctr"/>
                      <a:r>
                        <a:rPr lang="tr-TR" dirty="0" err="1"/>
                        <a:t>Keras</a:t>
                      </a:r>
                      <a:endParaRPr lang="tr-TR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  <a:p>
                      <a:pPr algn="ctr"/>
                      <a:r>
                        <a:rPr lang="tr-TR" dirty="0" err="1"/>
                        <a:t>Python</a:t>
                      </a:r>
                      <a:r>
                        <a:rPr lang="tr-TR" dirty="0"/>
                        <a:t>, R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  <a:p>
                      <a:pPr algn="ctr"/>
                      <a:r>
                        <a:rPr lang="tr-TR" dirty="0"/>
                        <a:t>Evet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590957"/>
                  </a:ext>
                </a:extLst>
              </a:tr>
              <a:tr h="977168"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  <a:p>
                      <a:pPr algn="ctr"/>
                      <a:r>
                        <a:rPr lang="tr-TR" dirty="0" err="1"/>
                        <a:t>PyToch</a:t>
                      </a:r>
                      <a:endParaRPr lang="tr-TR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  <a:p>
                      <a:pPr algn="ctr"/>
                      <a:r>
                        <a:rPr lang="tr-TR" dirty="0" err="1"/>
                        <a:t>Python</a:t>
                      </a:r>
                      <a:r>
                        <a:rPr lang="tr-TR" dirty="0"/>
                        <a:t>, C++, Julia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  <a:p>
                      <a:pPr algn="ctr"/>
                      <a:r>
                        <a:rPr lang="tr-TR" dirty="0"/>
                        <a:t>Evet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447928"/>
                  </a:ext>
                </a:extLst>
              </a:tr>
              <a:tr h="1357749"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  <a:p>
                      <a:pPr algn="ctr"/>
                      <a:endParaRPr lang="tr-TR" dirty="0"/>
                    </a:p>
                    <a:p>
                      <a:pPr algn="ctr"/>
                      <a:r>
                        <a:rPr lang="tr-TR" dirty="0" err="1"/>
                        <a:t>TensorFlow</a:t>
                      </a:r>
                      <a:endParaRPr lang="tr-TR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/>
                        <a:t>Python</a:t>
                      </a:r>
                      <a:r>
                        <a:rPr lang="tr-TR" dirty="0"/>
                        <a:t>(</a:t>
                      </a:r>
                      <a:r>
                        <a:rPr lang="tr-TR" dirty="0" err="1"/>
                        <a:t>Keras</a:t>
                      </a:r>
                      <a:r>
                        <a:rPr lang="tr-TR" dirty="0"/>
                        <a:t>), C/C++, Julia, R, Java, Swift, </a:t>
                      </a:r>
                      <a:r>
                        <a:rPr lang="tr-TR" dirty="0" err="1"/>
                        <a:t>Go</a:t>
                      </a:r>
                      <a:r>
                        <a:rPr lang="tr-TR" dirty="0"/>
                        <a:t>, </a:t>
                      </a:r>
                      <a:r>
                        <a:rPr lang="tr-TR" dirty="0" err="1"/>
                        <a:t>JavaScript</a:t>
                      </a:r>
                      <a:endParaRPr lang="tr-TR" dirty="0"/>
                    </a:p>
                    <a:p>
                      <a:endParaRPr lang="tr-TR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  <a:p>
                      <a:pPr algn="ctr"/>
                      <a:endParaRPr lang="tr-TR" dirty="0"/>
                    </a:p>
                    <a:p>
                      <a:pPr algn="ctr"/>
                      <a:r>
                        <a:rPr lang="tr-TR" dirty="0"/>
                        <a:t>Evet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27592"/>
                  </a:ext>
                </a:extLst>
              </a:tr>
              <a:tr h="1376607"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  <a:p>
                      <a:pPr algn="ctr"/>
                      <a:endParaRPr lang="tr-TR" dirty="0"/>
                    </a:p>
                    <a:p>
                      <a:pPr algn="ctr"/>
                      <a:r>
                        <a:rPr lang="tr-TR" dirty="0" err="1"/>
                        <a:t>Apache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MXNet</a:t>
                      </a:r>
                      <a:endParaRPr lang="tr-T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err="1"/>
                        <a:t>Python</a:t>
                      </a:r>
                      <a:r>
                        <a:rPr lang="tr-TR" dirty="0"/>
                        <a:t>, C++, Julia, R, Java, Swift, </a:t>
                      </a:r>
                      <a:r>
                        <a:rPr lang="tr-TR" dirty="0" err="1"/>
                        <a:t>Go</a:t>
                      </a:r>
                      <a:r>
                        <a:rPr lang="tr-TR" dirty="0"/>
                        <a:t>, </a:t>
                      </a:r>
                      <a:r>
                        <a:rPr lang="tr-TR" dirty="0" err="1"/>
                        <a:t>JavaScript</a:t>
                      </a:r>
                      <a:r>
                        <a:rPr lang="tr-TR" dirty="0"/>
                        <a:t>, </a:t>
                      </a:r>
                      <a:r>
                        <a:rPr lang="tr-TR" dirty="0" err="1"/>
                        <a:t>Matlab</a:t>
                      </a:r>
                      <a:r>
                        <a:rPr lang="tr-TR" dirty="0"/>
                        <a:t>, </a:t>
                      </a:r>
                      <a:r>
                        <a:rPr lang="tr-TR" dirty="0" err="1"/>
                        <a:t>Scala</a:t>
                      </a:r>
                      <a:r>
                        <a:rPr lang="tr-TR" dirty="0"/>
                        <a:t>, </a:t>
                      </a:r>
                      <a:r>
                        <a:rPr lang="tr-TR" dirty="0" err="1"/>
                        <a:t>Perl</a:t>
                      </a:r>
                      <a:r>
                        <a:rPr lang="tr-TR" dirty="0"/>
                        <a:t>, </a:t>
                      </a:r>
                      <a:r>
                        <a:rPr lang="tr-TR" dirty="0" err="1"/>
                        <a:t>Clojure</a:t>
                      </a:r>
                      <a:endParaRPr lang="tr-TR" dirty="0"/>
                    </a:p>
                    <a:p>
                      <a:endParaRPr lang="tr-TR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  <a:p>
                      <a:pPr algn="ctr"/>
                      <a:endParaRPr lang="tr-TR" dirty="0"/>
                    </a:p>
                    <a:p>
                      <a:pPr algn="ctr"/>
                      <a:r>
                        <a:rPr lang="tr-TR" dirty="0"/>
                        <a:t>Evet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024164"/>
                  </a:ext>
                </a:extLst>
              </a:tr>
            </a:tbl>
          </a:graphicData>
        </a:graphic>
      </p:graphicFrame>
      <p:sp>
        <p:nvSpPr>
          <p:cNvPr id="2" name="Metin kutusu 1">
            <a:extLst>
              <a:ext uri="{FF2B5EF4-FFF2-40B4-BE49-F238E27FC236}">
                <a16:creationId xmlns:a16="http://schemas.microsoft.com/office/drawing/2014/main" id="{9FD9CF44-66A7-4BD8-9F2E-93E028541EBB}"/>
              </a:ext>
            </a:extLst>
          </p:cNvPr>
          <p:cNvSpPr txBox="1"/>
          <p:nvPr/>
        </p:nvSpPr>
        <p:spPr>
          <a:xfrm>
            <a:off x="813216" y="194799"/>
            <a:ext cx="10565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Proje için uygulama aşaması ve platform seçimi</a:t>
            </a:r>
          </a:p>
        </p:txBody>
      </p:sp>
    </p:spTree>
    <p:extLst>
      <p:ext uri="{BB962C8B-B14F-4D97-AF65-F5344CB8AC3E}">
        <p14:creationId xmlns:p14="http://schemas.microsoft.com/office/powerpoint/2010/main" val="902787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Isosceles Triangle 83">
            <a:extLst>
              <a:ext uri="{FF2B5EF4-FFF2-40B4-BE49-F238E27FC236}">
                <a16:creationId xmlns:a16="http://schemas.microsoft.com/office/drawing/2014/main" id="{5D6FFB8C-43C0-4CD4-A3D5-2AAA84890533}"/>
              </a:ext>
            </a:extLst>
          </p:cNvPr>
          <p:cNvSpPr/>
          <p:nvPr/>
        </p:nvSpPr>
        <p:spPr>
          <a:xfrm rot="10649400">
            <a:off x="5855586" y="1617771"/>
            <a:ext cx="330200" cy="957586"/>
          </a:xfrm>
          <a:prstGeom prst="triangle">
            <a:avLst>
              <a:gd name="adj" fmla="val 7058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Isosceles Triangle 79">
            <a:extLst>
              <a:ext uri="{FF2B5EF4-FFF2-40B4-BE49-F238E27FC236}">
                <a16:creationId xmlns:a16="http://schemas.microsoft.com/office/drawing/2014/main" id="{58D32251-7912-4CDD-9259-D8AEDE66BEFC}"/>
              </a:ext>
            </a:extLst>
          </p:cNvPr>
          <p:cNvSpPr/>
          <p:nvPr/>
        </p:nvSpPr>
        <p:spPr>
          <a:xfrm rot="5247443">
            <a:off x="3609161" y="3920952"/>
            <a:ext cx="330200" cy="870123"/>
          </a:xfrm>
          <a:prstGeom prst="triangle">
            <a:avLst>
              <a:gd name="adj" fmla="val 7058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504DF71-1CBC-47AE-B330-1440CF7E44DE}"/>
              </a:ext>
            </a:extLst>
          </p:cNvPr>
          <p:cNvSpPr/>
          <p:nvPr/>
        </p:nvSpPr>
        <p:spPr>
          <a:xfrm>
            <a:off x="4264912" y="2647863"/>
            <a:ext cx="3416300" cy="3416300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821C87F-D089-4900-9B9E-D7920FDFDCAE}"/>
              </a:ext>
            </a:extLst>
          </p:cNvPr>
          <p:cNvSpPr/>
          <p:nvPr/>
        </p:nvSpPr>
        <p:spPr>
          <a:xfrm>
            <a:off x="795452" y="3759151"/>
            <a:ext cx="2686050" cy="125538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F53DB4E-EEF6-4BF5-AB65-BF3F01695DC5}"/>
              </a:ext>
            </a:extLst>
          </p:cNvPr>
          <p:cNvSpPr/>
          <p:nvPr/>
        </p:nvSpPr>
        <p:spPr>
          <a:xfrm>
            <a:off x="4582412" y="2971105"/>
            <a:ext cx="2781300" cy="27813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0F7D4B2-5C42-4B8D-9B44-D6FFCE779411}"/>
              </a:ext>
            </a:extLst>
          </p:cNvPr>
          <p:cNvSpPr/>
          <p:nvPr/>
        </p:nvSpPr>
        <p:spPr>
          <a:xfrm>
            <a:off x="4606445" y="392280"/>
            <a:ext cx="2686050" cy="1255384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A9A457-8529-486D-B09C-806683258232}"/>
              </a:ext>
            </a:extLst>
          </p:cNvPr>
          <p:cNvSpPr/>
          <p:nvPr/>
        </p:nvSpPr>
        <p:spPr>
          <a:xfrm>
            <a:off x="8655122" y="3743109"/>
            <a:ext cx="2686050" cy="1255384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AB0BC29-3C86-436A-BA37-871EAACC46D1}"/>
              </a:ext>
            </a:extLst>
          </p:cNvPr>
          <p:cNvSpPr txBox="1"/>
          <p:nvPr/>
        </p:nvSpPr>
        <p:spPr>
          <a:xfrm>
            <a:off x="1297992" y="4063677"/>
            <a:ext cx="2067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>
                <a:solidFill>
                  <a:schemeClr val="bg1"/>
                </a:solidFill>
              </a:rPr>
              <a:t>PyTorch</a:t>
            </a:r>
            <a:endParaRPr lang="tr-TR" sz="3600" b="1" dirty="0">
              <a:solidFill>
                <a:schemeClr val="bg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48DCDA7-1221-4F37-B307-D66695EC57DF}"/>
              </a:ext>
            </a:extLst>
          </p:cNvPr>
          <p:cNvSpPr txBox="1"/>
          <p:nvPr/>
        </p:nvSpPr>
        <p:spPr>
          <a:xfrm>
            <a:off x="4753088" y="679550"/>
            <a:ext cx="2337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>
                <a:solidFill>
                  <a:schemeClr val="bg1"/>
                </a:solidFill>
              </a:rPr>
              <a:t>TensorFlow</a:t>
            </a:r>
            <a:endParaRPr lang="tr-TR" sz="3200" b="1" dirty="0">
              <a:solidFill>
                <a:schemeClr val="bg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2D56978-6706-4B76-ADC3-CCB84BA10F0C}"/>
              </a:ext>
            </a:extLst>
          </p:cNvPr>
          <p:cNvSpPr txBox="1"/>
          <p:nvPr/>
        </p:nvSpPr>
        <p:spPr>
          <a:xfrm>
            <a:off x="8983693" y="4078152"/>
            <a:ext cx="2067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err="1">
                <a:solidFill>
                  <a:schemeClr val="bg1"/>
                </a:solidFill>
              </a:rPr>
              <a:t>Keras</a:t>
            </a:r>
            <a:endParaRPr lang="tr-TR" sz="3200" b="1" dirty="0">
              <a:solidFill>
                <a:schemeClr val="bg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D74D588-B338-4998-ACA4-3B9ADC3419E4}"/>
              </a:ext>
            </a:extLst>
          </p:cNvPr>
          <p:cNvSpPr txBox="1"/>
          <p:nvPr/>
        </p:nvSpPr>
        <p:spPr>
          <a:xfrm>
            <a:off x="4455412" y="3974607"/>
            <a:ext cx="2932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tr-TR" sz="3200" b="1" dirty="0">
                <a:solidFill>
                  <a:srgbClr val="FF0000"/>
                </a:solidFill>
              </a:rPr>
              <a:t>Google </a:t>
            </a:r>
            <a:r>
              <a:rPr lang="tr-TR" sz="3200" b="1" dirty="0" err="1">
                <a:solidFill>
                  <a:srgbClr val="FF0000"/>
                </a:solidFill>
              </a:rPr>
              <a:t>Colab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282F39"/>
              </a:solidFill>
              <a:effectLst/>
              <a:uLnTx/>
              <a:uFillTx/>
              <a:latin typeface="Noto Sans" panose="020B0502040504020204" pitchFamily="34"/>
              <a:ea typeface="Noto Sans" panose="020B0502040504020204" pitchFamily="34"/>
              <a:cs typeface="Noto Sans" panose="020B0502040504020204" pitchFamily="34"/>
            </a:endParaRPr>
          </a:p>
        </p:txBody>
      </p:sp>
      <p:sp>
        <p:nvSpPr>
          <p:cNvPr id="83" name="Isosceles Triangle 82">
            <a:extLst>
              <a:ext uri="{FF2B5EF4-FFF2-40B4-BE49-F238E27FC236}">
                <a16:creationId xmlns:a16="http://schemas.microsoft.com/office/drawing/2014/main" id="{74679F57-1F08-46E3-B260-02B357B1EF27}"/>
              </a:ext>
            </a:extLst>
          </p:cNvPr>
          <p:cNvSpPr/>
          <p:nvPr/>
        </p:nvSpPr>
        <p:spPr>
          <a:xfrm rot="16200000">
            <a:off x="8079026" y="3921445"/>
            <a:ext cx="330200" cy="898190"/>
          </a:xfrm>
          <a:prstGeom prst="triangle">
            <a:avLst>
              <a:gd name="adj" fmla="val 70581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9508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5864B2D-9FF4-4D35-807F-FD08A871F381}"/>
              </a:ext>
            </a:extLst>
          </p:cNvPr>
          <p:cNvSpPr/>
          <p:nvPr/>
        </p:nvSpPr>
        <p:spPr>
          <a:xfrm>
            <a:off x="0" y="261003"/>
            <a:ext cx="12192000" cy="1656184"/>
          </a:xfrm>
          <a:prstGeom prst="rect">
            <a:avLst/>
          </a:prstGeom>
          <a:gradFill>
            <a:gsLst>
              <a:gs pos="0">
                <a:srgbClr val="282F39"/>
              </a:gs>
              <a:gs pos="91000">
                <a:srgbClr val="FF5050"/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r-TR" sz="6600" b="1" dirty="0" err="1">
                <a:effectLst>
                  <a:glow rad="101600">
                    <a:srgbClr val="002060">
                      <a:alpha val="60000"/>
                    </a:srgbClr>
                  </a:glow>
                </a:effectLst>
              </a:rPr>
              <a:t>TensorFlow</a:t>
            </a:r>
            <a:endParaRPr lang="tr-TR" sz="6600" b="1" dirty="0">
              <a:effectLst>
                <a:glow rad="101600">
                  <a:srgbClr val="002060">
                    <a:alpha val="60000"/>
                  </a:srgbClr>
                </a:glow>
              </a:effectLst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CE68CC8-04E2-4A14-990C-0434A6F4B676}"/>
              </a:ext>
            </a:extLst>
          </p:cNvPr>
          <p:cNvSpPr txBox="1"/>
          <p:nvPr/>
        </p:nvSpPr>
        <p:spPr>
          <a:xfrm>
            <a:off x="4676931" y="2239166"/>
            <a:ext cx="734864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dirty="0" err="1">
                <a:solidFill>
                  <a:schemeClr val="bg1"/>
                </a:solidFill>
              </a:rPr>
              <a:t>TensorFlow</a:t>
            </a:r>
            <a:r>
              <a:rPr lang="tr-TR" sz="4000" dirty="0">
                <a:solidFill>
                  <a:schemeClr val="bg1"/>
                </a:solidFill>
              </a:rPr>
              <a:t>, makine öğrenimi için kullanılan ücretsiz ve açık kaynaklı bir yazılım kitaplığıdır. Çeşitli görevlerde kullanılabilir, ancak derin sinir ağlarının eğitimi ve çıkarımına özel bir odaklanır.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FF8E468-A970-408C-A581-E756B3AF3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41" y="2111633"/>
            <a:ext cx="5382437" cy="448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290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5EB42FE-F093-492A-8D88-0DEB88BF5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83" y="2456798"/>
            <a:ext cx="5580743" cy="3487446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FAB80AE-1E00-494A-87BD-781EACE28DE7}"/>
              </a:ext>
            </a:extLst>
          </p:cNvPr>
          <p:cNvSpPr/>
          <p:nvPr/>
        </p:nvSpPr>
        <p:spPr>
          <a:xfrm>
            <a:off x="0" y="275993"/>
            <a:ext cx="12192000" cy="1656184"/>
          </a:xfrm>
          <a:prstGeom prst="rect">
            <a:avLst/>
          </a:prstGeom>
          <a:gradFill>
            <a:gsLst>
              <a:gs pos="0">
                <a:srgbClr val="282F39"/>
              </a:gs>
              <a:gs pos="91000">
                <a:srgbClr val="FF5050"/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tr-TR" sz="7200" b="1" dirty="0" err="1">
                <a:effectLst>
                  <a:glow rad="101600">
                    <a:srgbClr val="7030A0">
                      <a:alpha val="60000"/>
                    </a:srgbClr>
                  </a:glow>
                </a:effectLst>
              </a:rPr>
              <a:t>Keras</a:t>
            </a:r>
            <a:endParaRPr lang="tr-TR" sz="4000" b="1" dirty="0">
              <a:effectLst>
                <a:glow rad="101600">
                  <a:srgbClr val="7030A0">
                    <a:alpha val="60000"/>
                  </a:srgbClr>
                </a:glow>
              </a:effectLst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BFE729FC-8C15-41C1-B26E-B3F49C65F193}"/>
              </a:ext>
            </a:extLst>
          </p:cNvPr>
          <p:cNvSpPr/>
          <p:nvPr/>
        </p:nvSpPr>
        <p:spPr>
          <a:xfrm>
            <a:off x="6275426" y="2515170"/>
            <a:ext cx="558074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000" dirty="0" err="1">
                <a:solidFill>
                  <a:schemeClr val="bg1"/>
                </a:solidFill>
              </a:rPr>
              <a:t>Keras</a:t>
            </a:r>
            <a:r>
              <a:rPr lang="tr-TR" sz="4000" dirty="0">
                <a:solidFill>
                  <a:schemeClr val="bg1"/>
                </a:solidFill>
              </a:rPr>
              <a:t>, yapay sinir ağları için bir </a:t>
            </a:r>
            <a:r>
              <a:rPr lang="tr-TR" sz="4000" dirty="0" err="1">
                <a:solidFill>
                  <a:schemeClr val="bg1"/>
                </a:solidFill>
              </a:rPr>
              <a:t>Python</a:t>
            </a:r>
            <a:r>
              <a:rPr lang="tr-TR" sz="4000" dirty="0">
                <a:solidFill>
                  <a:schemeClr val="bg1"/>
                </a:solidFill>
              </a:rPr>
              <a:t> arabirimi sağlayan açık kaynaklı bir yazılım kitaplığıdır. </a:t>
            </a:r>
            <a:r>
              <a:rPr lang="tr-TR" sz="4000" dirty="0" err="1">
                <a:solidFill>
                  <a:schemeClr val="bg1"/>
                </a:solidFill>
              </a:rPr>
              <a:t>Keras</a:t>
            </a:r>
            <a:r>
              <a:rPr lang="tr-TR" sz="4000" dirty="0">
                <a:solidFill>
                  <a:schemeClr val="bg1"/>
                </a:solidFill>
              </a:rPr>
              <a:t>, </a:t>
            </a:r>
            <a:r>
              <a:rPr lang="tr-TR" sz="4000" dirty="0" err="1">
                <a:solidFill>
                  <a:schemeClr val="bg1"/>
                </a:solidFill>
              </a:rPr>
              <a:t>TensorFlow</a:t>
            </a:r>
            <a:r>
              <a:rPr lang="tr-TR" sz="4000" dirty="0">
                <a:solidFill>
                  <a:schemeClr val="bg1"/>
                </a:solidFill>
              </a:rPr>
              <a:t> kitaplığı için bir arabirim görevi görür </a:t>
            </a:r>
          </a:p>
        </p:txBody>
      </p:sp>
    </p:spTree>
    <p:extLst>
      <p:ext uri="{BB962C8B-B14F-4D97-AF65-F5344CB8AC3E}">
        <p14:creationId xmlns:p14="http://schemas.microsoft.com/office/powerpoint/2010/main" val="3954265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6E761BF-E9FD-4A4F-AFF6-D1AE4B71DC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03161" cy="2803161"/>
          </a:xfrm>
          <a:prstGeom prst="rect">
            <a:avLst/>
          </a:prstGeom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19698B2A-A54B-4E56-B30A-7EEAF8D9B6E2}"/>
              </a:ext>
            </a:extLst>
          </p:cNvPr>
          <p:cNvSpPr/>
          <p:nvPr/>
        </p:nvSpPr>
        <p:spPr>
          <a:xfrm>
            <a:off x="641500" y="2674708"/>
            <a:ext cx="1520160" cy="584775"/>
          </a:xfrm>
          <a:prstGeom prst="rect">
            <a:avLst/>
          </a:prstGeom>
        </p:spPr>
        <p:txBody>
          <a:bodyPr wrap="none">
            <a:prstTxWarp prst="textArchDown">
              <a:avLst/>
            </a:prstTxWarp>
            <a:spAutoFit/>
          </a:bodyPr>
          <a:lstStyle/>
          <a:p>
            <a:pPr algn="ctr"/>
            <a:r>
              <a:rPr lang="tr-TR" sz="3200" b="1" dirty="0" err="1">
                <a:solidFill>
                  <a:schemeClr val="bg1"/>
                </a:solidFill>
                <a:effectLst>
                  <a:glow rad="101600">
                    <a:srgbClr val="F05732">
                      <a:alpha val="60000"/>
                    </a:srgbClr>
                  </a:glow>
                </a:effectLst>
              </a:rPr>
              <a:t>PyTorch</a:t>
            </a:r>
            <a:endParaRPr lang="tr-TR" sz="3200" b="1" dirty="0">
              <a:solidFill>
                <a:schemeClr val="bg1"/>
              </a:solidFill>
              <a:effectLst>
                <a:glow rad="101600">
                  <a:srgbClr val="F05732">
                    <a:alpha val="60000"/>
                  </a:srgbClr>
                </a:glow>
              </a:effectLst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DBFBDFF5-E9F6-4E27-80F4-405C6130483B}"/>
              </a:ext>
            </a:extLst>
          </p:cNvPr>
          <p:cNvSpPr/>
          <p:nvPr/>
        </p:nvSpPr>
        <p:spPr>
          <a:xfrm>
            <a:off x="3237874" y="324362"/>
            <a:ext cx="89541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 err="1">
                <a:solidFill>
                  <a:schemeClr val="bg1"/>
                </a:solidFill>
              </a:rPr>
              <a:t>PyTorch</a:t>
            </a:r>
            <a:r>
              <a:rPr lang="tr-TR" sz="3200" dirty="0">
                <a:solidFill>
                  <a:schemeClr val="bg1"/>
                </a:solidFill>
              </a:rPr>
              <a:t>, </a:t>
            </a:r>
            <a:r>
              <a:rPr lang="tr-TR" sz="3200" dirty="0" err="1">
                <a:solidFill>
                  <a:schemeClr val="bg1"/>
                </a:solidFill>
              </a:rPr>
              <a:t>Torch</a:t>
            </a:r>
            <a:r>
              <a:rPr lang="tr-TR" sz="3200" dirty="0">
                <a:solidFill>
                  <a:schemeClr val="bg1"/>
                </a:solidFill>
              </a:rPr>
              <a:t> kitaplığına dayalı açık kaynaklı bir makine öğrenimi kitaplığıdır.</a:t>
            </a:r>
            <a:r>
              <a:rPr lang="tr-TR" sz="3200" dirty="0"/>
              <a:t> </a:t>
            </a:r>
            <a:endParaRPr lang="tr-TR" sz="3200" dirty="0">
              <a:solidFill>
                <a:schemeClr val="bg1"/>
              </a:solidFill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64A22853-8BEA-4626-808B-99726B74CD5A}"/>
              </a:ext>
            </a:extLst>
          </p:cNvPr>
          <p:cNvSpPr/>
          <p:nvPr/>
        </p:nvSpPr>
        <p:spPr>
          <a:xfrm>
            <a:off x="3237873" y="1725942"/>
            <a:ext cx="87473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>
                <a:solidFill>
                  <a:schemeClr val="bg1"/>
                </a:solidFill>
              </a:rPr>
              <a:t>Bilgisayar görüşü ve doğal dil işleme gibi uygulamalar için kullanılır.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C7B43AFA-2746-4348-9895-F187EF6C6106}"/>
              </a:ext>
            </a:extLst>
          </p:cNvPr>
          <p:cNvSpPr/>
          <p:nvPr/>
        </p:nvSpPr>
        <p:spPr>
          <a:xfrm>
            <a:off x="3237873" y="2967095"/>
            <a:ext cx="89541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>
                <a:solidFill>
                  <a:schemeClr val="bg1"/>
                </a:solidFill>
              </a:rPr>
              <a:t>GPU (Graphics </a:t>
            </a:r>
            <a:r>
              <a:rPr lang="tr-TR" sz="3200" dirty="0" err="1">
                <a:solidFill>
                  <a:schemeClr val="bg1"/>
                </a:solidFill>
              </a:rPr>
              <a:t>processing</a:t>
            </a:r>
            <a:r>
              <a:rPr lang="tr-TR" sz="3200" dirty="0">
                <a:solidFill>
                  <a:schemeClr val="bg1"/>
                </a:solidFill>
              </a:rPr>
              <a:t> </a:t>
            </a:r>
            <a:r>
              <a:rPr lang="tr-TR" sz="3200" dirty="0" err="1">
                <a:solidFill>
                  <a:schemeClr val="bg1"/>
                </a:solidFill>
              </a:rPr>
              <a:t>unit</a:t>
            </a:r>
            <a:r>
              <a:rPr lang="tr-TR" sz="3200" dirty="0">
                <a:solidFill>
                  <a:schemeClr val="bg1"/>
                </a:solidFill>
              </a:rPr>
              <a:t>) aracılığıyla güçlü hızlandırma ile </a:t>
            </a:r>
            <a:r>
              <a:rPr lang="tr-TR" sz="3200" dirty="0" err="1">
                <a:solidFill>
                  <a:schemeClr val="bg1"/>
                </a:solidFill>
              </a:rPr>
              <a:t>Tensor</a:t>
            </a:r>
            <a:r>
              <a:rPr lang="tr-TR" sz="3200" dirty="0">
                <a:solidFill>
                  <a:schemeClr val="bg1"/>
                </a:solidFill>
              </a:rPr>
              <a:t> hesaplama (</a:t>
            </a:r>
            <a:r>
              <a:rPr lang="tr-TR" sz="3200" dirty="0" err="1">
                <a:solidFill>
                  <a:schemeClr val="bg1"/>
                </a:solidFill>
              </a:rPr>
              <a:t>NumPy</a:t>
            </a:r>
            <a:r>
              <a:rPr lang="tr-TR" sz="3200" dirty="0">
                <a:solidFill>
                  <a:schemeClr val="bg1"/>
                </a:solidFill>
              </a:rPr>
              <a:t> gibi).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21EE435-DEA1-4D5E-99C9-E3FB6ED89F25}"/>
              </a:ext>
            </a:extLst>
          </p:cNvPr>
          <p:cNvSpPr/>
          <p:nvPr/>
        </p:nvSpPr>
        <p:spPr>
          <a:xfrm>
            <a:off x="3237873" y="4368675"/>
            <a:ext cx="895412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>
                <a:solidFill>
                  <a:schemeClr val="bg1"/>
                </a:solidFill>
              </a:rPr>
              <a:t>Teyp tabanlı otomatik farklılaştırma sistemi üzerine inşa edilmiş derin sinir ağlarıdır.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CF4B970-9A1E-4D00-9952-45571C6A457D}"/>
              </a:ext>
            </a:extLst>
          </p:cNvPr>
          <p:cNvSpPr/>
          <p:nvPr/>
        </p:nvSpPr>
        <p:spPr>
          <a:xfrm>
            <a:off x="2774254" y="405903"/>
            <a:ext cx="463619" cy="457068"/>
          </a:xfrm>
          <a:prstGeom prst="ellipse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3A044EA-3427-4A94-8780-F8BCED69B9CC}"/>
              </a:ext>
            </a:extLst>
          </p:cNvPr>
          <p:cNvSpPr/>
          <p:nvPr/>
        </p:nvSpPr>
        <p:spPr>
          <a:xfrm>
            <a:off x="2774253" y="1807483"/>
            <a:ext cx="463619" cy="457068"/>
          </a:xfrm>
          <a:prstGeom prst="ellipse">
            <a:avLst/>
          </a:prstGeom>
          <a:solidFill>
            <a:srgbClr val="FFFF00"/>
          </a:solidFill>
          <a:ln w="63500">
            <a:solidFill>
              <a:srgbClr val="FF0000"/>
            </a:solidFill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8E72E6B-9BD9-4901-A2C8-ADECF2530B31}"/>
              </a:ext>
            </a:extLst>
          </p:cNvPr>
          <p:cNvSpPr/>
          <p:nvPr/>
        </p:nvSpPr>
        <p:spPr>
          <a:xfrm>
            <a:off x="2774252" y="3027161"/>
            <a:ext cx="463619" cy="457068"/>
          </a:xfrm>
          <a:prstGeom prst="ellipse">
            <a:avLst/>
          </a:prstGeom>
          <a:solidFill>
            <a:srgbClr val="7030A0"/>
          </a:solidFill>
          <a:ln w="63500">
            <a:solidFill>
              <a:srgbClr val="FF0000"/>
            </a:solidFill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22F51F9-3DAD-40F4-A7B4-460FB1DBB930}"/>
              </a:ext>
            </a:extLst>
          </p:cNvPr>
          <p:cNvSpPr/>
          <p:nvPr/>
        </p:nvSpPr>
        <p:spPr>
          <a:xfrm>
            <a:off x="2774252" y="4364916"/>
            <a:ext cx="463619" cy="457068"/>
          </a:xfrm>
          <a:prstGeom prst="ellipse">
            <a:avLst/>
          </a:prstGeom>
          <a:solidFill>
            <a:srgbClr val="00B050"/>
          </a:solidFill>
          <a:ln w="63500">
            <a:solidFill>
              <a:srgbClr val="FF0000"/>
            </a:solidFill>
          </a:ln>
          <a:effectLst>
            <a:innerShdw blurRad="101600" dist="88900" dir="13500000">
              <a:prstClr val="black">
                <a:alpha val="5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596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342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F2D014C3F33B0148BBD55BD2E30514B7" ma:contentTypeVersion="2" ma:contentTypeDescription="Yeni belge oluşturun." ma:contentTypeScope="" ma:versionID="6d653643dcdf6f6f3584e825d24bb643">
  <xsd:schema xmlns:xsd="http://www.w3.org/2001/XMLSchema" xmlns:xs="http://www.w3.org/2001/XMLSchema" xmlns:p="http://schemas.microsoft.com/office/2006/metadata/properties" xmlns:ns3="cd2faaa3-de2a-4955-b37f-01b1a953ec2c" targetNamespace="http://schemas.microsoft.com/office/2006/metadata/properties" ma:root="true" ma:fieldsID="77e78c7eea3fef0c10b10b41f6e613e9" ns3:_="">
    <xsd:import namespace="cd2faaa3-de2a-4955-b37f-01b1a953ec2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2faaa3-de2a-4955-b37f-01b1a953ec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EFB26F-F2F3-4A58-AB69-47755B7970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2faaa3-de2a-4955-b37f-01b1a953ec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65B7F57-4DBC-41F2-97E5-AAE65CDB9C45}">
  <ds:schemaRefs>
    <ds:schemaRef ds:uri="http://schemas.microsoft.com/office/2006/metadata/properties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cd2faaa3-de2a-4955-b37f-01b1a953ec2c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1B2EA0D-1C37-42F1-B8FC-46D96D6396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538</Words>
  <Application>Microsoft Office PowerPoint</Application>
  <PresentationFormat>Geniş ekran</PresentationFormat>
  <Paragraphs>115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Noto Sans</vt:lpstr>
      <vt:lpstr>Open Sans</vt:lpstr>
      <vt:lpstr>Times New Roman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kursat guzel</dc:creator>
  <cp:lastModifiedBy>kursat guzel</cp:lastModifiedBy>
  <cp:revision>8</cp:revision>
  <dcterms:created xsi:type="dcterms:W3CDTF">2021-01-17T10:19:27Z</dcterms:created>
  <dcterms:modified xsi:type="dcterms:W3CDTF">2021-01-17T15:45:24Z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0x010100F2D014C3F33B0148BBD55BD2E30514B7</vt:lpwstr>
  </property>
</Properties>
</file>